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08" r:id="rId4"/>
  </p:sldMasterIdLst>
  <p:notesMasterIdLst>
    <p:notesMasterId r:id="rId54"/>
  </p:notesMasterIdLst>
  <p:sldIdLst>
    <p:sldId id="256" r:id="rId5"/>
    <p:sldId id="262" r:id="rId6"/>
    <p:sldId id="263" r:id="rId7"/>
    <p:sldId id="264" r:id="rId8"/>
    <p:sldId id="283" r:id="rId9"/>
    <p:sldId id="265" r:id="rId10"/>
    <p:sldId id="266" r:id="rId11"/>
    <p:sldId id="267" r:id="rId12"/>
    <p:sldId id="268" r:id="rId13"/>
    <p:sldId id="269" r:id="rId14"/>
    <p:sldId id="270" r:id="rId15"/>
    <p:sldId id="271" r:id="rId16"/>
    <p:sldId id="272" r:id="rId17"/>
    <p:sldId id="273" r:id="rId18"/>
    <p:sldId id="274" r:id="rId19"/>
    <p:sldId id="275" r:id="rId20"/>
    <p:sldId id="278" r:id="rId21"/>
    <p:sldId id="279" r:id="rId22"/>
    <p:sldId id="280" r:id="rId23"/>
    <p:sldId id="276" r:id="rId24"/>
    <p:sldId id="299" r:id="rId25"/>
    <p:sldId id="277" r:id="rId26"/>
    <p:sldId id="311" r:id="rId27"/>
    <p:sldId id="294" r:id="rId28"/>
    <p:sldId id="281" r:id="rId29"/>
    <p:sldId id="282" r:id="rId30"/>
    <p:sldId id="284" r:id="rId31"/>
    <p:sldId id="285" r:id="rId32"/>
    <p:sldId id="286" r:id="rId33"/>
    <p:sldId id="287" r:id="rId34"/>
    <p:sldId id="288" r:id="rId35"/>
    <p:sldId id="289" r:id="rId36"/>
    <p:sldId id="295" r:id="rId37"/>
    <p:sldId id="292" r:id="rId38"/>
    <p:sldId id="290" r:id="rId39"/>
    <p:sldId id="291" r:id="rId40"/>
    <p:sldId id="293" r:id="rId41"/>
    <p:sldId id="296" r:id="rId42"/>
    <p:sldId id="309" r:id="rId43"/>
    <p:sldId id="310" r:id="rId44"/>
    <p:sldId id="303" r:id="rId45"/>
    <p:sldId id="300" r:id="rId46"/>
    <p:sldId id="301" r:id="rId47"/>
    <p:sldId id="308" r:id="rId48"/>
    <p:sldId id="307" r:id="rId49"/>
    <p:sldId id="302" r:id="rId50"/>
    <p:sldId id="306" r:id="rId51"/>
    <p:sldId id="305" r:id="rId52"/>
    <p:sldId id="30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697" autoAdjust="0"/>
  </p:normalViewPr>
  <p:slideViewPr>
    <p:cSldViewPr snapToGrid="0">
      <p:cViewPr varScale="1">
        <p:scale>
          <a:sx n="76" d="100"/>
          <a:sy n="76" d="100"/>
        </p:scale>
        <p:origin x="94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A469D-6F00-4B3F-9340-634680B945FF}" type="datetimeFigureOut">
              <a:rPr lang="en-AU" smtClean="0"/>
              <a:t>6/03/2019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BDE4E-DF2B-4BB7-8E91-E3158335E22A}" type="slidenum">
              <a:rPr lang="en-AU" smtClean="0"/>
              <a:t>‹#›</a:t>
            </a:fld>
            <a:endParaRPr lang="en-AU"/>
          </a:p>
        </p:txBody>
      </p:sp>
    </p:spTree>
    <p:extLst>
      <p:ext uri="{BB962C8B-B14F-4D97-AF65-F5344CB8AC3E}">
        <p14:creationId xmlns:p14="http://schemas.microsoft.com/office/powerpoint/2010/main" val="1465507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is the problem we are trying to solve here..? History time – traditional security aligns with traditional software development, which is most commonly associated with waterfall methodologies</a:t>
            </a:r>
          </a:p>
        </p:txBody>
      </p:sp>
      <p:sp>
        <p:nvSpPr>
          <p:cNvPr id="4" name="Slide Number Placeholder 3"/>
          <p:cNvSpPr>
            <a:spLocks noGrp="1"/>
          </p:cNvSpPr>
          <p:nvPr>
            <p:ph type="sldNum" sz="quarter" idx="5"/>
          </p:nvPr>
        </p:nvSpPr>
        <p:spPr/>
        <p:txBody>
          <a:bodyPr/>
          <a:lstStyle/>
          <a:p>
            <a:fld id="{374BDE4E-DF2B-4BB7-8E91-E3158335E22A}" type="slidenum">
              <a:rPr lang="en-AU" smtClean="0"/>
              <a:t>3</a:t>
            </a:fld>
            <a:endParaRPr lang="en-AU"/>
          </a:p>
        </p:txBody>
      </p:sp>
    </p:spTree>
    <p:extLst>
      <p:ext uri="{BB962C8B-B14F-4D97-AF65-F5344CB8AC3E}">
        <p14:creationId xmlns:p14="http://schemas.microsoft.com/office/powerpoint/2010/main" val="4082810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Foster a culture of sharing knowledge and blame; security failures in products are failures of the team involved in building it, regardless of them being in the business, development, architecture or operational side of things</a:t>
            </a:r>
          </a:p>
        </p:txBody>
      </p:sp>
      <p:sp>
        <p:nvSpPr>
          <p:cNvPr id="4" name="Slide Number Placeholder 3"/>
          <p:cNvSpPr>
            <a:spLocks noGrp="1"/>
          </p:cNvSpPr>
          <p:nvPr>
            <p:ph type="sldNum" sz="quarter" idx="5"/>
          </p:nvPr>
        </p:nvSpPr>
        <p:spPr/>
        <p:txBody>
          <a:bodyPr/>
          <a:lstStyle/>
          <a:p>
            <a:fld id="{374BDE4E-DF2B-4BB7-8E91-E3158335E22A}" type="slidenum">
              <a:rPr lang="en-AU" smtClean="0"/>
              <a:t>12</a:t>
            </a:fld>
            <a:endParaRPr lang="en-AU"/>
          </a:p>
        </p:txBody>
      </p:sp>
    </p:spTree>
    <p:extLst>
      <p:ext uri="{BB962C8B-B14F-4D97-AF65-F5344CB8AC3E}">
        <p14:creationId xmlns:p14="http://schemas.microsoft.com/office/powerpoint/2010/main" val="2280933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Security findings are typically reported in ways which feel very different than the average bug or feature request work items used by development teams; reports are also typically provided in formats meant for human consumption (e.g., PDF or Word documents), include generic remediation advice and focus on technical risk rather than </a:t>
            </a:r>
          </a:p>
        </p:txBody>
      </p:sp>
      <p:sp>
        <p:nvSpPr>
          <p:cNvPr id="4" name="Slide Number Placeholder 3"/>
          <p:cNvSpPr>
            <a:spLocks noGrp="1"/>
          </p:cNvSpPr>
          <p:nvPr>
            <p:ph type="sldNum" sz="quarter" idx="5"/>
          </p:nvPr>
        </p:nvSpPr>
        <p:spPr/>
        <p:txBody>
          <a:bodyPr/>
          <a:lstStyle/>
          <a:p>
            <a:fld id="{374BDE4E-DF2B-4BB7-8E91-E3158335E22A}" type="slidenum">
              <a:rPr lang="en-AU" smtClean="0"/>
              <a:t>13</a:t>
            </a:fld>
            <a:endParaRPr lang="en-AU"/>
          </a:p>
        </p:txBody>
      </p:sp>
    </p:spTree>
    <p:extLst>
      <p:ext uri="{BB962C8B-B14F-4D97-AF65-F5344CB8AC3E}">
        <p14:creationId xmlns:p14="http://schemas.microsoft.com/office/powerpoint/2010/main" val="3863524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Lots of information which can be used to prioritise implementation of this feature – business value, acceptance criteria, effort estimates</a:t>
            </a:r>
          </a:p>
        </p:txBody>
      </p:sp>
      <p:sp>
        <p:nvSpPr>
          <p:cNvPr id="4" name="Slide Number Placeholder 3"/>
          <p:cNvSpPr>
            <a:spLocks noGrp="1"/>
          </p:cNvSpPr>
          <p:nvPr>
            <p:ph type="sldNum" sz="quarter" idx="5"/>
          </p:nvPr>
        </p:nvSpPr>
        <p:spPr/>
        <p:txBody>
          <a:bodyPr/>
          <a:lstStyle/>
          <a:p>
            <a:fld id="{374BDE4E-DF2B-4BB7-8E91-E3158335E22A}" type="slidenum">
              <a:rPr lang="en-AU" smtClean="0"/>
              <a:t>14</a:t>
            </a:fld>
            <a:endParaRPr lang="en-AU"/>
          </a:p>
        </p:txBody>
      </p:sp>
    </p:spTree>
    <p:extLst>
      <p:ext uri="{BB962C8B-B14F-4D97-AF65-F5344CB8AC3E}">
        <p14:creationId xmlns:p14="http://schemas.microsoft.com/office/powerpoint/2010/main" val="1722400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Focus on what and how something was exploited, with description of technical impact; no mention of remediation effort, implementation-specific recommendations or acceptance criteria for the fix; translation of the issue as found by the </a:t>
            </a:r>
            <a:r>
              <a:rPr lang="en-AU" dirty="0" err="1"/>
              <a:t>pentester</a:t>
            </a:r>
            <a:r>
              <a:rPr lang="en-AU" dirty="0"/>
              <a:t> into the actual remediation actions is left to the development team</a:t>
            </a:r>
          </a:p>
        </p:txBody>
      </p:sp>
      <p:sp>
        <p:nvSpPr>
          <p:cNvPr id="4" name="Slide Number Placeholder 3"/>
          <p:cNvSpPr>
            <a:spLocks noGrp="1"/>
          </p:cNvSpPr>
          <p:nvPr>
            <p:ph type="sldNum" sz="quarter" idx="5"/>
          </p:nvPr>
        </p:nvSpPr>
        <p:spPr/>
        <p:txBody>
          <a:bodyPr/>
          <a:lstStyle/>
          <a:p>
            <a:fld id="{374BDE4E-DF2B-4BB7-8E91-E3158335E22A}" type="slidenum">
              <a:rPr lang="en-AU" smtClean="0"/>
              <a:t>15</a:t>
            </a:fld>
            <a:endParaRPr lang="en-AU"/>
          </a:p>
        </p:txBody>
      </p:sp>
    </p:spTree>
    <p:extLst>
      <p:ext uri="{BB962C8B-B14F-4D97-AF65-F5344CB8AC3E}">
        <p14:creationId xmlns:p14="http://schemas.microsoft.com/office/powerpoint/2010/main" val="360666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New features are different from defects – that is true. However, defects identified in production (bugs) are different than those identified during testing, and because security testing is being done as part of the development lifecycle, it should be reported in a way that can be directly (or at least more easily) consumed by the development teams</a:t>
            </a:r>
          </a:p>
        </p:txBody>
      </p:sp>
      <p:sp>
        <p:nvSpPr>
          <p:cNvPr id="4" name="Slide Number Placeholder 3"/>
          <p:cNvSpPr>
            <a:spLocks noGrp="1"/>
          </p:cNvSpPr>
          <p:nvPr>
            <p:ph type="sldNum" sz="quarter" idx="5"/>
          </p:nvPr>
        </p:nvSpPr>
        <p:spPr/>
        <p:txBody>
          <a:bodyPr/>
          <a:lstStyle/>
          <a:p>
            <a:fld id="{374BDE4E-DF2B-4BB7-8E91-E3158335E22A}" type="slidenum">
              <a:rPr lang="en-AU" smtClean="0"/>
              <a:t>16</a:t>
            </a:fld>
            <a:endParaRPr lang="en-AU"/>
          </a:p>
        </p:txBody>
      </p:sp>
    </p:spTree>
    <p:extLst>
      <p:ext uri="{BB962C8B-B14F-4D97-AF65-F5344CB8AC3E}">
        <p14:creationId xmlns:p14="http://schemas.microsoft.com/office/powerpoint/2010/main" val="3495960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Tooling discrepancies is a direct consequence of #1 and impacts directly #2 – developers typically work with very different tool chains than security personnel, and often are not able to reproduce issues found in reports because of that.</a:t>
            </a:r>
          </a:p>
        </p:txBody>
      </p:sp>
      <p:sp>
        <p:nvSpPr>
          <p:cNvPr id="4" name="Slide Number Placeholder 3"/>
          <p:cNvSpPr>
            <a:spLocks noGrp="1"/>
          </p:cNvSpPr>
          <p:nvPr>
            <p:ph type="sldNum" sz="quarter" idx="5"/>
          </p:nvPr>
        </p:nvSpPr>
        <p:spPr/>
        <p:txBody>
          <a:bodyPr/>
          <a:lstStyle/>
          <a:p>
            <a:fld id="{374BDE4E-DF2B-4BB7-8E91-E3158335E22A}" type="slidenum">
              <a:rPr lang="en-AU" smtClean="0"/>
              <a:t>17</a:t>
            </a:fld>
            <a:endParaRPr lang="en-AU"/>
          </a:p>
        </p:txBody>
      </p:sp>
    </p:spTree>
    <p:extLst>
      <p:ext uri="{BB962C8B-B14F-4D97-AF65-F5344CB8AC3E}">
        <p14:creationId xmlns:p14="http://schemas.microsoft.com/office/powerpoint/2010/main" val="3476685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Developers not using the same tools means they often cannot reproduce findings; combined with the lack of specific acceptance criteria for fixes this makes converging around what is acceptable fix for a security bug difficult</a:t>
            </a:r>
          </a:p>
        </p:txBody>
      </p:sp>
      <p:sp>
        <p:nvSpPr>
          <p:cNvPr id="4" name="Slide Number Placeholder 3"/>
          <p:cNvSpPr>
            <a:spLocks noGrp="1"/>
          </p:cNvSpPr>
          <p:nvPr>
            <p:ph type="sldNum" sz="quarter" idx="5"/>
          </p:nvPr>
        </p:nvSpPr>
        <p:spPr/>
        <p:txBody>
          <a:bodyPr/>
          <a:lstStyle/>
          <a:p>
            <a:fld id="{374BDE4E-DF2B-4BB7-8E91-E3158335E22A}" type="slidenum">
              <a:rPr lang="en-AU" smtClean="0"/>
              <a:t>18</a:t>
            </a:fld>
            <a:endParaRPr lang="en-AU"/>
          </a:p>
        </p:txBody>
      </p:sp>
    </p:spTree>
    <p:extLst>
      <p:ext uri="{BB962C8B-B14F-4D97-AF65-F5344CB8AC3E}">
        <p14:creationId xmlns:p14="http://schemas.microsoft.com/office/powerpoint/2010/main" val="176874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Security staff does not have access to dev tools, and often does not write code as part of their daily activities; this limits their ability to provide immediately actionable recommendations (e.g., sample fix code) in reports</a:t>
            </a:r>
          </a:p>
        </p:txBody>
      </p:sp>
      <p:sp>
        <p:nvSpPr>
          <p:cNvPr id="4" name="Slide Number Placeholder 3"/>
          <p:cNvSpPr>
            <a:spLocks noGrp="1"/>
          </p:cNvSpPr>
          <p:nvPr>
            <p:ph type="sldNum" sz="quarter" idx="5"/>
          </p:nvPr>
        </p:nvSpPr>
        <p:spPr/>
        <p:txBody>
          <a:bodyPr/>
          <a:lstStyle/>
          <a:p>
            <a:fld id="{374BDE4E-DF2B-4BB7-8E91-E3158335E22A}" type="slidenum">
              <a:rPr lang="en-AU" smtClean="0"/>
              <a:t>19</a:t>
            </a:fld>
            <a:endParaRPr lang="en-AU"/>
          </a:p>
        </p:txBody>
      </p:sp>
    </p:spTree>
    <p:extLst>
      <p:ext uri="{BB962C8B-B14F-4D97-AF65-F5344CB8AC3E}">
        <p14:creationId xmlns:p14="http://schemas.microsoft.com/office/powerpoint/2010/main" val="42674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Even if you agree that the current solutions are not ideal, they might work well for you if your development teams are doing waterfall-</a:t>
            </a:r>
            <a:r>
              <a:rPr lang="en-AU" dirty="0" err="1"/>
              <a:t>ish</a:t>
            </a:r>
            <a:r>
              <a:rPr lang="en-AU" dirty="0"/>
              <a:t> work and delivering every 3-6 months or so. Despite all the flaws of the “traditional” model, there is still enough time between releases to compensate.</a:t>
            </a:r>
          </a:p>
        </p:txBody>
      </p:sp>
      <p:sp>
        <p:nvSpPr>
          <p:cNvPr id="4" name="Slide Number Placeholder 3"/>
          <p:cNvSpPr>
            <a:spLocks noGrp="1"/>
          </p:cNvSpPr>
          <p:nvPr>
            <p:ph type="sldNum" sz="quarter" idx="5"/>
          </p:nvPr>
        </p:nvSpPr>
        <p:spPr/>
        <p:txBody>
          <a:bodyPr/>
          <a:lstStyle/>
          <a:p>
            <a:fld id="{374BDE4E-DF2B-4BB7-8E91-E3158335E22A}" type="slidenum">
              <a:rPr lang="en-AU" smtClean="0"/>
              <a:t>20</a:t>
            </a:fld>
            <a:endParaRPr lang="en-AU"/>
          </a:p>
        </p:txBody>
      </p:sp>
    </p:spTree>
    <p:extLst>
      <p:ext uri="{BB962C8B-B14F-4D97-AF65-F5344CB8AC3E}">
        <p14:creationId xmlns:p14="http://schemas.microsoft.com/office/powerpoint/2010/main" val="3521183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However, once your company joins the DevOps bandwagon the previous problems become much bigger – people will want to move fast, and if your engagement model and reporting mechanisms are not able to keep up, they will work around you</a:t>
            </a:r>
          </a:p>
        </p:txBody>
      </p:sp>
      <p:sp>
        <p:nvSpPr>
          <p:cNvPr id="4" name="Slide Number Placeholder 3"/>
          <p:cNvSpPr>
            <a:spLocks noGrp="1"/>
          </p:cNvSpPr>
          <p:nvPr>
            <p:ph type="sldNum" sz="quarter" idx="5"/>
          </p:nvPr>
        </p:nvSpPr>
        <p:spPr/>
        <p:txBody>
          <a:bodyPr/>
          <a:lstStyle/>
          <a:p>
            <a:fld id="{374BDE4E-DF2B-4BB7-8E91-E3158335E22A}" type="slidenum">
              <a:rPr lang="en-AU" smtClean="0"/>
              <a:t>22</a:t>
            </a:fld>
            <a:endParaRPr lang="en-AU"/>
          </a:p>
        </p:txBody>
      </p:sp>
    </p:spTree>
    <p:extLst>
      <p:ext uri="{BB962C8B-B14F-4D97-AF65-F5344CB8AC3E}">
        <p14:creationId xmlns:p14="http://schemas.microsoft.com/office/powerpoint/2010/main" val="58254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theory, there is a linear flow from identifying a business demand, breaking it down into requirements, design a solution, implementing, testing and deploying it. Some companies still work this way today, but most of the problems which are well understood enough to work in a way where they can be fully described before the first line of code is written are either already solved or not worth solving. Tough luck.</a:t>
            </a:r>
          </a:p>
        </p:txBody>
      </p:sp>
      <p:sp>
        <p:nvSpPr>
          <p:cNvPr id="4" name="Slide Number Placeholder 3"/>
          <p:cNvSpPr>
            <a:spLocks noGrp="1"/>
          </p:cNvSpPr>
          <p:nvPr>
            <p:ph type="sldNum" sz="quarter" idx="5"/>
          </p:nvPr>
        </p:nvSpPr>
        <p:spPr/>
        <p:txBody>
          <a:bodyPr/>
          <a:lstStyle/>
          <a:p>
            <a:fld id="{374BDE4E-DF2B-4BB7-8E91-E3158335E22A}" type="slidenum">
              <a:rPr lang="en-AU" smtClean="0"/>
              <a:t>4</a:t>
            </a:fld>
            <a:endParaRPr lang="en-AU"/>
          </a:p>
        </p:txBody>
      </p:sp>
    </p:spTree>
    <p:extLst>
      <p:ext uri="{BB962C8B-B14F-4D97-AF65-F5344CB8AC3E}">
        <p14:creationId xmlns:p14="http://schemas.microsoft.com/office/powerpoint/2010/main" val="2912426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DevOps not only changes the SDLC pace and time to deliver, it also introduces a huge number of technologies and services which are needed to support those delivery speeds; some of those are variations on existing technologies and services which can still be handled by existing security tools, while others require totally different approaches</a:t>
            </a:r>
          </a:p>
        </p:txBody>
      </p:sp>
      <p:sp>
        <p:nvSpPr>
          <p:cNvPr id="4" name="Slide Number Placeholder 3"/>
          <p:cNvSpPr>
            <a:spLocks noGrp="1"/>
          </p:cNvSpPr>
          <p:nvPr>
            <p:ph type="sldNum" sz="quarter" idx="5"/>
          </p:nvPr>
        </p:nvSpPr>
        <p:spPr/>
        <p:txBody>
          <a:bodyPr/>
          <a:lstStyle/>
          <a:p>
            <a:fld id="{374BDE4E-DF2B-4BB7-8E91-E3158335E22A}" type="slidenum">
              <a:rPr lang="en-AU" smtClean="0"/>
              <a:t>24</a:t>
            </a:fld>
            <a:endParaRPr lang="en-AU"/>
          </a:p>
        </p:txBody>
      </p:sp>
    </p:spTree>
    <p:extLst>
      <p:ext uri="{BB962C8B-B14F-4D97-AF65-F5344CB8AC3E}">
        <p14:creationId xmlns:p14="http://schemas.microsoft.com/office/powerpoint/2010/main" val="1635339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 is a LOT of negativity around DevOps security; agile and DevOps are not inherently more insecure, but they do enable faster deliveries, and if your software is insecure it will make its way to production faster</a:t>
            </a:r>
          </a:p>
        </p:txBody>
      </p:sp>
      <p:sp>
        <p:nvSpPr>
          <p:cNvPr id="4" name="Slide Number Placeholder 3"/>
          <p:cNvSpPr>
            <a:spLocks noGrp="1"/>
          </p:cNvSpPr>
          <p:nvPr>
            <p:ph type="sldNum" sz="quarter" idx="5"/>
          </p:nvPr>
        </p:nvSpPr>
        <p:spPr/>
        <p:txBody>
          <a:bodyPr/>
          <a:lstStyle/>
          <a:p>
            <a:fld id="{374BDE4E-DF2B-4BB7-8E91-E3158335E22A}" type="slidenum">
              <a:rPr lang="en-AU" smtClean="0"/>
              <a:t>25</a:t>
            </a:fld>
            <a:endParaRPr lang="en-AU"/>
          </a:p>
        </p:txBody>
      </p:sp>
    </p:spTree>
    <p:extLst>
      <p:ext uri="{BB962C8B-B14F-4D97-AF65-F5344CB8AC3E}">
        <p14:creationId xmlns:p14="http://schemas.microsoft.com/office/powerpoint/2010/main" val="301043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Security always aligned itself with operations; operations embraced the changes required to deliver software faster, but security for some reason failed to keep up</a:t>
            </a:r>
          </a:p>
        </p:txBody>
      </p:sp>
      <p:sp>
        <p:nvSpPr>
          <p:cNvPr id="4" name="Slide Number Placeholder 3"/>
          <p:cNvSpPr>
            <a:spLocks noGrp="1"/>
          </p:cNvSpPr>
          <p:nvPr>
            <p:ph type="sldNum" sz="quarter" idx="5"/>
          </p:nvPr>
        </p:nvSpPr>
        <p:spPr/>
        <p:txBody>
          <a:bodyPr/>
          <a:lstStyle/>
          <a:p>
            <a:fld id="{374BDE4E-DF2B-4BB7-8E91-E3158335E22A}" type="slidenum">
              <a:rPr lang="en-AU" smtClean="0"/>
              <a:t>26</a:t>
            </a:fld>
            <a:endParaRPr lang="en-AU"/>
          </a:p>
        </p:txBody>
      </p:sp>
    </p:spTree>
    <p:extLst>
      <p:ext uri="{BB962C8B-B14F-4D97-AF65-F5344CB8AC3E}">
        <p14:creationId xmlns:p14="http://schemas.microsoft.com/office/powerpoint/2010/main" val="3359700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Application security, waterfall or not, defines what we should be doing at each stage of the SDLC in terms of security controls and outputs; some of those controls won’t happen at EVERY release, but they must be performed in regular intervals, no matter how long those are, to ensure their efficacy is still adequate</a:t>
            </a:r>
          </a:p>
        </p:txBody>
      </p:sp>
      <p:sp>
        <p:nvSpPr>
          <p:cNvPr id="4" name="Slide Number Placeholder 3"/>
          <p:cNvSpPr>
            <a:spLocks noGrp="1"/>
          </p:cNvSpPr>
          <p:nvPr>
            <p:ph type="sldNum" sz="quarter" idx="5"/>
          </p:nvPr>
        </p:nvSpPr>
        <p:spPr/>
        <p:txBody>
          <a:bodyPr/>
          <a:lstStyle/>
          <a:p>
            <a:fld id="{374BDE4E-DF2B-4BB7-8E91-E3158335E22A}" type="slidenum">
              <a:rPr lang="en-AU" smtClean="0"/>
              <a:t>27</a:t>
            </a:fld>
            <a:endParaRPr lang="en-AU"/>
          </a:p>
        </p:txBody>
      </p:sp>
    </p:spTree>
    <p:extLst>
      <p:ext uri="{BB962C8B-B14F-4D97-AF65-F5344CB8AC3E}">
        <p14:creationId xmlns:p14="http://schemas.microsoft.com/office/powerpoint/2010/main" val="997070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While some activities will not be done for every release, many of them can and should be done not only for every release but ideally for every single change introduced to the software</a:t>
            </a:r>
          </a:p>
        </p:txBody>
      </p:sp>
      <p:sp>
        <p:nvSpPr>
          <p:cNvPr id="4" name="Slide Number Placeholder 3"/>
          <p:cNvSpPr>
            <a:spLocks noGrp="1"/>
          </p:cNvSpPr>
          <p:nvPr>
            <p:ph type="sldNum" sz="quarter" idx="5"/>
          </p:nvPr>
        </p:nvSpPr>
        <p:spPr/>
        <p:txBody>
          <a:bodyPr/>
          <a:lstStyle/>
          <a:p>
            <a:fld id="{374BDE4E-DF2B-4BB7-8E91-E3158335E22A}" type="slidenum">
              <a:rPr lang="en-AU" smtClean="0"/>
              <a:t>28</a:t>
            </a:fld>
            <a:endParaRPr lang="en-AU"/>
          </a:p>
        </p:txBody>
      </p:sp>
    </p:spTree>
    <p:extLst>
      <p:ext uri="{BB962C8B-B14F-4D97-AF65-F5344CB8AC3E}">
        <p14:creationId xmlns:p14="http://schemas.microsoft.com/office/powerpoint/2010/main" val="1010972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easiest place to add consistent, reliable and repeatable automated security tests to a </a:t>
            </a:r>
            <a:r>
              <a:rPr lang="en-AU" dirty="0" err="1"/>
              <a:t>devops</a:t>
            </a:r>
            <a:r>
              <a:rPr lang="en-AU" dirty="0"/>
              <a:t> project is the build pipeline or continuous integration platform; ideally, it should be triggered for every commit, and developers need to be immediately notified of security violations</a:t>
            </a:r>
          </a:p>
        </p:txBody>
      </p:sp>
      <p:sp>
        <p:nvSpPr>
          <p:cNvPr id="4" name="Slide Number Placeholder 3"/>
          <p:cNvSpPr>
            <a:spLocks noGrp="1"/>
          </p:cNvSpPr>
          <p:nvPr>
            <p:ph type="sldNum" sz="quarter" idx="5"/>
          </p:nvPr>
        </p:nvSpPr>
        <p:spPr/>
        <p:txBody>
          <a:bodyPr/>
          <a:lstStyle/>
          <a:p>
            <a:fld id="{374BDE4E-DF2B-4BB7-8E91-E3158335E22A}" type="slidenum">
              <a:rPr lang="en-AU" smtClean="0"/>
              <a:t>29</a:t>
            </a:fld>
            <a:endParaRPr lang="en-AU"/>
          </a:p>
        </p:txBody>
      </p:sp>
    </p:spTree>
    <p:extLst>
      <p:ext uri="{BB962C8B-B14F-4D97-AF65-F5344CB8AC3E}">
        <p14:creationId xmlns:p14="http://schemas.microsoft.com/office/powerpoint/2010/main" val="1848958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 are a multitude of tools we can add to a pipeline; some of them will be more useful than others, and some of them will be more aligned with traditional software quality assurance controls than others; regardless, we should choose something the team is comfortable with and ensure it is properly maintained – security controls are not a fire-and-forget activity</a:t>
            </a:r>
          </a:p>
        </p:txBody>
      </p:sp>
      <p:sp>
        <p:nvSpPr>
          <p:cNvPr id="4" name="Slide Number Placeholder 3"/>
          <p:cNvSpPr>
            <a:spLocks noGrp="1"/>
          </p:cNvSpPr>
          <p:nvPr>
            <p:ph type="sldNum" sz="quarter" idx="5"/>
          </p:nvPr>
        </p:nvSpPr>
        <p:spPr/>
        <p:txBody>
          <a:bodyPr/>
          <a:lstStyle/>
          <a:p>
            <a:fld id="{374BDE4E-DF2B-4BB7-8E91-E3158335E22A}" type="slidenum">
              <a:rPr lang="en-AU" smtClean="0"/>
              <a:t>30</a:t>
            </a:fld>
            <a:endParaRPr lang="en-AU"/>
          </a:p>
        </p:txBody>
      </p:sp>
    </p:spTree>
    <p:extLst>
      <p:ext uri="{BB962C8B-B14F-4D97-AF65-F5344CB8AC3E}">
        <p14:creationId xmlns:p14="http://schemas.microsoft.com/office/powerpoint/2010/main" val="1826273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all tools are created equal, and even some of the best security tools in the market were conceived for use cases which do not work well in unattended CI environments; Burp is a common one (it requires a UI and is meant to be used interactively), others have assumptions about how findings are going to be consumed (e.g., point-in-time snapshots versus historical trends), and others offer very little automation support (e.g., fire-and-forget tools which do not support per-scan parameters)</a:t>
            </a:r>
          </a:p>
        </p:txBody>
      </p:sp>
      <p:sp>
        <p:nvSpPr>
          <p:cNvPr id="4" name="Slide Number Placeholder 3"/>
          <p:cNvSpPr>
            <a:spLocks noGrp="1"/>
          </p:cNvSpPr>
          <p:nvPr>
            <p:ph type="sldNum" sz="quarter" idx="5"/>
          </p:nvPr>
        </p:nvSpPr>
        <p:spPr/>
        <p:txBody>
          <a:bodyPr/>
          <a:lstStyle/>
          <a:p>
            <a:fld id="{374BDE4E-DF2B-4BB7-8E91-E3158335E22A}" type="slidenum">
              <a:rPr lang="en-AU" smtClean="0"/>
              <a:t>31</a:t>
            </a:fld>
            <a:endParaRPr lang="en-AU"/>
          </a:p>
        </p:txBody>
      </p:sp>
    </p:spTree>
    <p:extLst>
      <p:ext uri="{BB962C8B-B14F-4D97-AF65-F5344CB8AC3E}">
        <p14:creationId xmlns:p14="http://schemas.microsoft.com/office/powerpoint/2010/main" val="2179485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Providing tooling developers can hook to their CI environments means they can do the heavy lifting (with security’s support) and the “last mile plumbing” required to make security tools work with each specific project that needs to be scanned; it also means developers can the security tools as services rather than black boxes, and enables ownership of security controls rather than outsourcing the responsibility</a:t>
            </a:r>
          </a:p>
        </p:txBody>
      </p:sp>
      <p:sp>
        <p:nvSpPr>
          <p:cNvPr id="4" name="Slide Number Placeholder 3"/>
          <p:cNvSpPr>
            <a:spLocks noGrp="1"/>
          </p:cNvSpPr>
          <p:nvPr>
            <p:ph type="sldNum" sz="quarter" idx="5"/>
          </p:nvPr>
        </p:nvSpPr>
        <p:spPr/>
        <p:txBody>
          <a:bodyPr/>
          <a:lstStyle/>
          <a:p>
            <a:fld id="{374BDE4E-DF2B-4BB7-8E91-E3158335E22A}" type="slidenum">
              <a:rPr lang="en-AU" smtClean="0"/>
              <a:t>32</a:t>
            </a:fld>
            <a:endParaRPr lang="en-AU"/>
          </a:p>
        </p:txBody>
      </p:sp>
    </p:spTree>
    <p:extLst>
      <p:ext uri="{BB962C8B-B14F-4D97-AF65-F5344CB8AC3E}">
        <p14:creationId xmlns:p14="http://schemas.microsoft.com/office/powerpoint/2010/main" val="1698565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Some technologies and services used in DevOps are very different from the “old world” ones; containers, for instance, turn the problem of patching upside down by rebuilding images when something wrong happens, rather than </a:t>
            </a:r>
          </a:p>
        </p:txBody>
      </p:sp>
      <p:sp>
        <p:nvSpPr>
          <p:cNvPr id="4" name="Slide Number Placeholder 3"/>
          <p:cNvSpPr>
            <a:spLocks noGrp="1"/>
          </p:cNvSpPr>
          <p:nvPr>
            <p:ph type="sldNum" sz="quarter" idx="5"/>
          </p:nvPr>
        </p:nvSpPr>
        <p:spPr/>
        <p:txBody>
          <a:bodyPr/>
          <a:lstStyle/>
          <a:p>
            <a:fld id="{374BDE4E-DF2B-4BB7-8E91-E3158335E22A}" type="slidenum">
              <a:rPr lang="en-AU" smtClean="0"/>
              <a:t>33</a:t>
            </a:fld>
            <a:endParaRPr lang="en-AU"/>
          </a:p>
        </p:txBody>
      </p:sp>
    </p:spTree>
    <p:extLst>
      <p:ext uri="{BB962C8B-B14F-4D97-AF65-F5344CB8AC3E}">
        <p14:creationId xmlns:p14="http://schemas.microsoft.com/office/powerpoint/2010/main" val="206839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Application security, waterfall or not, defines what we should be doing at each stage of the SDLC in terms of security controls and outputs</a:t>
            </a:r>
          </a:p>
        </p:txBody>
      </p:sp>
      <p:sp>
        <p:nvSpPr>
          <p:cNvPr id="4" name="Slide Number Placeholder 3"/>
          <p:cNvSpPr>
            <a:spLocks noGrp="1"/>
          </p:cNvSpPr>
          <p:nvPr>
            <p:ph type="sldNum" sz="quarter" idx="5"/>
          </p:nvPr>
        </p:nvSpPr>
        <p:spPr/>
        <p:txBody>
          <a:bodyPr/>
          <a:lstStyle/>
          <a:p>
            <a:fld id="{374BDE4E-DF2B-4BB7-8E91-E3158335E22A}" type="slidenum">
              <a:rPr lang="en-AU" smtClean="0"/>
              <a:t>5</a:t>
            </a:fld>
            <a:endParaRPr lang="en-AU"/>
          </a:p>
        </p:txBody>
      </p:sp>
    </p:spTree>
    <p:extLst>
      <p:ext uri="{BB962C8B-B14F-4D97-AF65-F5344CB8AC3E}">
        <p14:creationId xmlns:p14="http://schemas.microsoft.com/office/powerpoint/2010/main" val="2090863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don’t want to use tools which cannot be automated, because this completely breaks the development flow for developers</a:t>
            </a:r>
          </a:p>
        </p:txBody>
      </p:sp>
      <p:sp>
        <p:nvSpPr>
          <p:cNvPr id="4" name="Slide Number Placeholder 3"/>
          <p:cNvSpPr>
            <a:spLocks noGrp="1"/>
          </p:cNvSpPr>
          <p:nvPr>
            <p:ph type="sldNum" sz="quarter" idx="5"/>
          </p:nvPr>
        </p:nvSpPr>
        <p:spPr/>
        <p:txBody>
          <a:bodyPr/>
          <a:lstStyle/>
          <a:p>
            <a:fld id="{374BDE4E-DF2B-4BB7-8E91-E3158335E22A}" type="slidenum">
              <a:rPr lang="en-AU" smtClean="0"/>
              <a:t>34</a:t>
            </a:fld>
            <a:endParaRPr lang="en-AU"/>
          </a:p>
        </p:txBody>
      </p:sp>
    </p:spTree>
    <p:extLst>
      <p:ext uri="{BB962C8B-B14F-4D97-AF65-F5344CB8AC3E}">
        <p14:creationId xmlns:p14="http://schemas.microsoft.com/office/powerpoint/2010/main" val="2686445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Providing security tool self-service does not complete freedom for developers; security SMEs should still have control over policies</a:t>
            </a:r>
          </a:p>
        </p:txBody>
      </p:sp>
      <p:sp>
        <p:nvSpPr>
          <p:cNvPr id="4" name="Slide Number Placeholder 3"/>
          <p:cNvSpPr>
            <a:spLocks noGrp="1"/>
          </p:cNvSpPr>
          <p:nvPr>
            <p:ph type="sldNum" sz="quarter" idx="5"/>
          </p:nvPr>
        </p:nvSpPr>
        <p:spPr/>
        <p:txBody>
          <a:bodyPr/>
          <a:lstStyle/>
          <a:p>
            <a:fld id="{374BDE4E-DF2B-4BB7-8E91-E3158335E22A}" type="slidenum">
              <a:rPr lang="en-AU" smtClean="0"/>
              <a:t>35</a:t>
            </a:fld>
            <a:endParaRPr lang="en-AU"/>
          </a:p>
        </p:txBody>
      </p:sp>
    </p:spTree>
    <p:extLst>
      <p:ext uri="{BB962C8B-B14F-4D97-AF65-F5344CB8AC3E}">
        <p14:creationId xmlns:p14="http://schemas.microsoft.com/office/powerpoint/2010/main" val="2352690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Developer profiles should now allow custom scan policies (unless there are specific needs); custom profiles should include technology-, team- and company-specific checks, which ideally should be derived from security assurance profiles associated with each application being developed</a:t>
            </a:r>
          </a:p>
        </p:txBody>
      </p:sp>
      <p:sp>
        <p:nvSpPr>
          <p:cNvPr id="4" name="Slide Number Placeholder 3"/>
          <p:cNvSpPr>
            <a:spLocks noGrp="1"/>
          </p:cNvSpPr>
          <p:nvPr>
            <p:ph type="sldNum" sz="quarter" idx="5"/>
          </p:nvPr>
        </p:nvSpPr>
        <p:spPr/>
        <p:txBody>
          <a:bodyPr/>
          <a:lstStyle/>
          <a:p>
            <a:fld id="{374BDE4E-DF2B-4BB7-8E91-E3158335E22A}" type="slidenum">
              <a:rPr lang="en-AU" smtClean="0"/>
              <a:t>36</a:t>
            </a:fld>
            <a:endParaRPr lang="en-AU"/>
          </a:p>
        </p:txBody>
      </p:sp>
    </p:spTree>
    <p:extLst>
      <p:ext uri="{BB962C8B-B14F-4D97-AF65-F5344CB8AC3E}">
        <p14:creationId xmlns:p14="http://schemas.microsoft.com/office/powerpoint/2010/main" val="4145032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application security profiles to determine which controls and checks apply to each application; this way, security staff can focus on ensuring scan policies reflect the companies policies on security controls, while developers simply use the security tools to confirm their implementation meets the expectations; this also means that if new security threats emerge, policies can be updated without any action from the development teams – this can be a bit disruptive to team process (clean build today does not mean clean build tomorrow), but as long as everyone knows why and how it happens, it can enhance security posture immensely</a:t>
            </a:r>
          </a:p>
        </p:txBody>
      </p:sp>
      <p:sp>
        <p:nvSpPr>
          <p:cNvPr id="4" name="Slide Number Placeholder 3"/>
          <p:cNvSpPr>
            <a:spLocks noGrp="1"/>
          </p:cNvSpPr>
          <p:nvPr>
            <p:ph type="sldNum" sz="quarter" idx="5"/>
          </p:nvPr>
        </p:nvSpPr>
        <p:spPr/>
        <p:txBody>
          <a:bodyPr/>
          <a:lstStyle/>
          <a:p>
            <a:fld id="{374BDE4E-DF2B-4BB7-8E91-E3158335E22A}" type="slidenum">
              <a:rPr lang="en-AU" smtClean="0"/>
              <a:t>37</a:t>
            </a:fld>
            <a:endParaRPr lang="en-AU"/>
          </a:p>
        </p:txBody>
      </p:sp>
    </p:spTree>
    <p:extLst>
      <p:ext uri="{BB962C8B-B14F-4D97-AF65-F5344CB8AC3E}">
        <p14:creationId xmlns:p14="http://schemas.microsoft.com/office/powerpoint/2010/main" val="1639419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74BDE4E-DF2B-4BB7-8E91-E3158335E22A}" type="slidenum">
              <a:rPr lang="en-AU" smtClean="0"/>
              <a:t>38</a:t>
            </a:fld>
            <a:endParaRPr lang="en-AU"/>
          </a:p>
        </p:txBody>
      </p:sp>
    </p:spTree>
    <p:extLst>
      <p:ext uri="{BB962C8B-B14F-4D97-AF65-F5344CB8AC3E}">
        <p14:creationId xmlns:p14="http://schemas.microsoft.com/office/powerpoint/2010/main" val="1602367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BDD is a awesome, and while it will require some initial groundwork before becoming easy enough anyone can do it for a given project, it allows documentation AND verification of requirements, security or otherwise, in a trivial way; this is an area where security could learn a LOT from how traditional software testing has evolved</a:t>
            </a:r>
          </a:p>
        </p:txBody>
      </p:sp>
      <p:sp>
        <p:nvSpPr>
          <p:cNvPr id="4" name="Slide Number Placeholder 3"/>
          <p:cNvSpPr>
            <a:spLocks noGrp="1"/>
          </p:cNvSpPr>
          <p:nvPr>
            <p:ph type="sldNum" sz="quarter" idx="5"/>
          </p:nvPr>
        </p:nvSpPr>
        <p:spPr/>
        <p:txBody>
          <a:bodyPr/>
          <a:lstStyle/>
          <a:p>
            <a:fld id="{374BDE4E-DF2B-4BB7-8E91-E3158335E22A}" type="slidenum">
              <a:rPr lang="en-AU" smtClean="0"/>
              <a:t>41</a:t>
            </a:fld>
            <a:endParaRPr lang="en-AU"/>
          </a:p>
        </p:txBody>
      </p:sp>
    </p:spTree>
    <p:extLst>
      <p:ext uri="{BB962C8B-B14F-4D97-AF65-F5344CB8AC3E}">
        <p14:creationId xmlns:p14="http://schemas.microsoft.com/office/powerpoint/2010/main" val="2576937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By this point you probably see the pattern – even if there is a lot of technology involved, but the major issue is cultural, not technological; security at speeds means everyone understanding what needs to be done at SDLC stage, and verifying it’s being done properly using adequate controls</a:t>
            </a:r>
          </a:p>
        </p:txBody>
      </p:sp>
      <p:sp>
        <p:nvSpPr>
          <p:cNvPr id="4" name="Slide Number Placeholder 3"/>
          <p:cNvSpPr>
            <a:spLocks noGrp="1"/>
          </p:cNvSpPr>
          <p:nvPr>
            <p:ph type="sldNum" sz="quarter" idx="5"/>
          </p:nvPr>
        </p:nvSpPr>
        <p:spPr/>
        <p:txBody>
          <a:bodyPr/>
          <a:lstStyle/>
          <a:p>
            <a:fld id="{374BDE4E-DF2B-4BB7-8E91-E3158335E22A}" type="slidenum">
              <a:rPr lang="en-AU" smtClean="0"/>
              <a:t>42</a:t>
            </a:fld>
            <a:endParaRPr lang="en-AU"/>
          </a:p>
        </p:txBody>
      </p:sp>
    </p:spTree>
    <p:extLst>
      <p:ext uri="{BB962C8B-B14F-4D97-AF65-F5344CB8AC3E}">
        <p14:creationId xmlns:p14="http://schemas.microsoft.com/office/powerpoint/2010/main" val="1104613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from a talk I did in 2013 about security information in developer documentation for libraries and frameworks; it was incredibly lacking, and that is only focused on technical issues, not application- or business-specific security-relevant aspects of software development</a:t>
            </a:r>
          </a:p>
        </p:txBody>
      </p:sp>
      <p:sp>
        <p:nvSpPr>
          <p:cNvPr id="4" name="Slide Number Placeholder 3"/>
          <p:cNvSpPr>
            <a:spLocks noGrp="1"/>
          </p:cNvSpPr>
          <p:nvPr>
            <p:ph type="sldNum" sz="quarter" idx="5"/>
          </p:nvPr>
        </p:nvSpPr>
        <p:spPr/>
        <p:txBody>
          <a:bodyPr/>
          <a:lstStyle/>
          <a:p>
            <a:fld id="{374BDE4E-DF2B-4BB7-8E91-E3158335E22A}" type="slidenum">
              <a:rPr lang="en-AU" smtClean="0"/>
              <a:t>43</a:t>
            </a:fld>
            <a:endParaRPr lang="en-AU"/>
          </a:p>
        </p:txBody>
      </p:sp>
    </p:spTree>
    <p:extLst>
      <p:ext uri="{BB962C8B-B14F-4D97-AF65-F5344CB8AC3E}">
        <p14:creationId xmlns:p14="http://schemas.microsoft.com/office/powerpoint/2010/main" val="1437216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Traditional security controls are about adversarial modelling and challenging assumptions about what has been built, and there is absolutely no problem with that. However, that should translate to an adversarial relationship between security staff and software development teams; if a development team feels they are not getting any benefits from interacting with security, they will work around it, and that is trivial in the modern cloud-based environments</a:t>
            </a:r>
          </a:p>
        </p:txBody>
      </p:sp>
      <p:sp>
        <p:nvSpPr>
          <p:cNvPr id="4" name="Slide Number Placeholder 3"/>
          <p:cNvSpPr>
            <a:spLocks noGrp="1"/>
          </p:cNvSpPr>
          <p:nvPr>
            <p:ph type="sldNum" sz="quarter" idx="5"/>
          </p:nvPr>
        </p:nvSpPr>
        <p:spPr/>
        <p:txBody>
          <a:bodyPr/>
          <a:lstStyle/>
          <a:p>
            <a:fld id="{374BDE4E-DF2B-4BB7-8E91-E3158335E22A}" type="slidenum">
              <a:rPr lang="en-AU" smtClean="0"/>
              <a:t>44</a:t>
            </a:fld>
            <a:endParaRPr lang="en-AU"/>
          </a:p>
        </p:txBody>
      </p:sp>
    </p:spTree>
    <p:extLst>
      <p:ext uri="{BB962C8B-B14F-4D97-AF65-F5344CB8AC3E}">
        <p14:creationId xmlns:p14="http://schemas.microsoft.com/office/powerpoint/2010/main" val="676327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 is more to security than adversarial testing, and even for the adversarial testers, information needs to be fed back to teams in a consistent, easy-to-use way</a:t>
            </a:r>
          </a:p>
        </p:txBody>
      </p:sp>
      <p:sp>
        <p:nvSpPr>
          <p:cNvPr id="4" name="Slide Number Placeholder 3"/>
          <p:cNvSpPr>
            <a:spLocks noGrp="1"/>
          </p:cNvSpPr>
          <p:nvPr>
            <p:ph type="sldNum" sz="quarter" idx="5"/>
          </p:nvPr>
        </p:nvSpPr>
        <p:spPr/>
        <p:txBody>
          <a:bodyPr/>
          <a:lstStyle/>
          <a:p>
            <a:fld id="{374BDE4E-DF2B-4BB7-8E91-E3158335E22A}" type="slidenum">
              <a:rPr lang="en-AU" smtClean="0"/>
              <a:t>45</a:t>
            </a:fld>
            <a:endParaRPr lang="en-AU"/>
          </a:p>
        </p:txBody>
      </p:sp>
    </p:spTree>
    <p:extLst>
      <p:ext uri="{BB962C8B-B14F-4D97-AF65-F5344CB8AC3E}">
        <p14:creationId xmlns:p14="http://schemas.microsoft.com/office/powerpoint/2010/main" val="3380176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Waterfall works well for clients which don’t care about the details, but just want a solution delivered – they describe what is needed, get a quote (both time and cost) from vendor or development team and only worry about the software again when it’s ready to be used. Abstracting the details away also means other quality differentiators might not be evidenced, and thus cost becomes slightly more relevant.</a:t>
            </a:r>
          </a:p>
        </p:txBody>
      </p:sp>
      <p:sp>
        <p:nvSpPr>
          <p:cNvPr id="4" name="Slide Number Placeholder 3"/>
          <p:cNvSpPr>
            <a:spLocks noGrp="1"/>
          </p:cNvSpPr>
          <p:nvPr>
            <p:ph type="sldNum" sz="quarter" idx="5"/>
          </p:nvPr>
        </p:nvSpPr>
        <p:spPr/>
        <p:txBody>
          <a:bodyPr/>
          <a:lstStyle/>
          <a:p>
            <a:fld id="{374BDE4E-DF2B-4BB7-8E91-E3158335E22A}" type="slidenum">
              <a:rPr lang="en-AU" smtClean="0"/>
              <a:t>6</a:t>
            </a:fld>
            <a:endParaRPr lang="en-AU"/>
          </a:p>
        </p:txBody>
      </p:sp>
    </p:spTree>
    <p:extLst>
      <p:ext uri="{BB962C8B-B14F-4D97-AF65-F5344CB8AC3E}">
        <p14:creationId xmlns:p14="http://schemas.microsoft.com/office/powerpoint/2010/main" val="1640692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Double-checking everything a developer does to prevent bugs from making their way into production is the wrong approach; it should be about giving the business, developers and security visibility on all concerns, what is being done to address those, and automating as much of that as possible so we don’t need to rely on humans repeating software verification, security or otherwise, over and over</a:t>
            </a:r>
          </a:p>
        </p:txBody>
      </p:sp>
      <p:sp>
        <p:nvSpPr>
          <p:cNvPr id="4" name="Slide Number Placeholder 3"/>
          <p:cNvSpPr>
            <a:spLocks noGrp="1"/>
          </p:cNvSpPr>
          <p:nvPr>
            <p:ph type="sldNum" sz="quarter" idx="5"/>
          </p:nvPr>
        </p:nvSpPr>
        <p:spPr/>
        <p:txBody>
          <a:bodyPr/>
          <a:lstStyle/>
          <a:p>
            <a:fld id="{374BDE4E-DF2B-4BB7-8E91-E3158335E22A}" type="slidenum">
              <a:rPr lang="en-AU" smtClean="0"/>
              <a:t>46</a:t>
            </a:fld>
            <a:endParaRPr lang="en-AU"/>
          </a:p>
        </p:txBody>
      </p:sp>
    </p:spTree>
    <p:extLst>
      <p:ext uri="{BB962C8B-B14F-4D97-AF65-F5344CB8AC3E}">
        <p14:creationId xmlns:p14="http://schemas.microsoft.com/office/powerpoint/2010/main" val="4218672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Cloud vendors have learned long ago that shared accountability is the way to go – define responsibilities and expectations, but ENABLE everyone in the team to achieve those</a:t>
            </a:r>
          </a:p>
        </p:txBody>
      </p:sp>
      <p:sp>
        <p:nvSpPr>
          <p:cNvPr id="4" name="Slide Number Placeholder 3"/>
          <p:cNvSpPr>
            <a:spLocks noGrp="1"/>
          </p:cNvSpPr>
          <p:nvPr>
            <p:ph type="sldNum" sz="quarter" idx="5"/>
          </p:nvPr>
        </p:nvSpPr>
        <p:spPr/>
        <p:txBody>
          <a:bodyPr/>
          <a:lstStyle/>
          <a:p>
            <a:fld id="{374BDE4E-DF2B-4BB7-8E91-E3158335E22A}" type="slidenum">
              <a:rPr lang="en-AU" smtClean="0"/>
              <a:t>47</a:t>
            </a:fld>
            <a:endParaRPr lang="en-AU"/>
          </a:p>
        </p:txBody>
      </p:sp>
    </p:spTree>
    <p:extLst>
      <p:ext uri="{BB962C8B-B14F-4D97-AF65-F5344CB8AC3E}">
        <p14:creationId xmlns:p14="http://schemas.microsoft.com/office/powerpoint/2010/main" val="647512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Collaboration works a LOT better than keeping those silo walls up; shared accountability is something that is already being pushed by cloud vendors, for example, and needs to be extended into development/security interactions inside organisations</a:t>
            </a:r>
          </a:p>
        </p:txBody>
      </p:sp>
      <p:sp>
        <p:nvSpPr>
          <p:cNvPr id="4" name="Slide Number Placeholder 3"/>
          <p:cNvSpPr>
            <a:spLocks noGrp="1"/>
          </p:cNvSpPr>
          <p:nvPr>
            <p:ph type="sldNum" sz="quarter" idx="5"/>
          </p:nvPr>
        </p:nvSpPr>
        <p:spPr/>
        <p:txBody>
          <a:bodyPr/>
          <a:lstStyle/>
          <a:p>
            <a:fld id="{374BDE4E-DF2B-4BB7-8E91-E3158335E22A}" type="slidenum">
              <a:rPr lang="en-AU" smtClean="0"/>
              <a:t>48</a:t>
            </a:fld>
            <a:endParaRPr lang="en-AU"/>
          </a:p>
        </p:txBody>
      </p:sp>
    </p:spTree>
    <p:extLst>
      <p:ext uri="{BB962C8B-B14F-4D97-AF65-F5344CB8AC3E}">
        <p14:creationId xmlns:p14="http://schemas.microsoft.com/office/powerpoint/2010/main" val="1488113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Breaking </a:t>
            </a:r>
          </a:p>
        </p:txBody>
      </p:sp>
      <p:sp>
        <p:nvSpPr>
          <p:cNvPr id="4" name="Slide Number Placeholder 3"/>
          <p:cNvSpPr>
            <a:spLocks noGrp="1"/>
          </p:cNvSpPr>
          <p:nvPr>
            <p:ph type="sldNum" sz="quarter" idx="5"/>
          </p:nvPr>
        </p:nvSpPr>
        <p:spPr/>
        <p:txBody>
          <a:bodyPr/>
          <a:lstStyle/>
          <a:p>
            <a:fld id="{374BDE4E-DF2B-4BB7-8E91-E3158335E22A}" type="slidenum">
              <a:rPr lang="en-AU" smtClean="0"/>
              <a:t>49</a:t>
            </a:fld>
            <a:endParaRPr lang="en-AU"/>
          </a:p>
        </p:txBody>
      </p:sp>
    </p:spTree>
    <p:extLst>
      <p:ext uri="{BB962C8B-B14F-4D97-AF65-F5344CB8AC3E}">
        <p14:creationId xmlns:p14="http://schemas.microsoft.com/office/powerpoint/2010/main" val="1859513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go-to solution for security verification in most waterfall scenarios is </a:t>
            </a:r>
            <a:r>
              <a:rPr lang="en-AU" dirty="0" err="1"/>
              <a:t>pentesting</a:t>
            </a:r>
            <a:r>
              <a:rPr lang="en-AU" dirty="0"/>
              <a:t> – it ensures no (major) security vulnerabilities are present in the delivered solution</a:t>
            </a:r>
          </a:p>
        </p:txBody>
      </p:sp>
      <p:sp>
        <p:nvSpPr>
          <p:cNvPr id="4" name="Slide Number Placeholder 3"/>
          <p:cNvSpPr>
            <a:spLocks noGrp="1"/>
          </p:cNvSpPr>
          <p:nvPr>
            <p:ph type="sldNum" sz="quarter" idx="5"/>
          </p:nvPr>
        </p:nvSpPr>
        <p:spPr/>
        <p:txBody>
          <a:bodyPr/>
          <a:lstStyle/>
          <a:p>
            <a:fld id="{374BDE4E-DF2B-4BB7-8E91-E3158335E22A}" type="slidenum">
              <a:rPr lang="en-AU" smtClean="0"/>
              <a:t>7</a:t>
            </a:fld>
            <a:endParaRPr lang="en-AU"/>
          </a:p>
        </p:txBody>
      </p:sp>
    </p:spTree>
    <p:extLst>
      <p:ext uri="{BB962C8B-B14F-4D97-AF65-F5344CB8AC3E}">
        <p14:creationId xmlns:p14="http://schemas.microsoft.com/office/powerpoint/2010/main" val="631241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we test the software (functional and non-functional requirements) before we deploy it, we can be sure no vulnerabilities (or at least none we care) will make their way into production environments</a:t>
            </a:r>
          </a:p>
        </p:txBody>
      </p:sp>
      <p:sp>
        <p:nvSpPr>
          <p:cNvPr id="4" name="Slide Number Placeholder 3"/>
          <p:cNvSpPr>
            <a:spLocks noGrp="1"/>
          </p:cNvSpPr>
          <p:nvPr>
            <p:ph type="sldNum" sz="quarter" idx="5"/>
          </p:nvPr>
        </p:nvSpPr>
        <p:spPr/>
        <p:txBody>
          <a:bodyPr/>
          <a:lstStyle/>
          <a:p>
            <a:fld id="{374BDE4E-DF2B-4BB7-8E91-E3158335E22A}" type="slidenum">
              <a:rPr lang="en-AU" smtClean="0"/>
              <a:t>8</a:t>
            </a:fld>
            <a:endParaRPr lang="en-AU"/>
          </a:p>
        </p:txBody>
      </p:sp>
    </p:spTree>
    <p:extLst>
      <p:ext uri="{BB962C8B-B14F-4D97-AF65-F5344CB8AC3E}">
        <p14:creationId xmlns:p14="http://schemas.microsoft.com/office/powerpoint/2010/main" val="139609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might be thinking this looks perfectly legit and good, why is it a problem?</a:t>
            </a:r>
          </a:p>
        </p:txBody>
      </p:sp>
      <p:sp>
        <p:nvSpPr>
          <p:cNvPr id="4" name="Slide Number Placeholder 3"/>
          <p:cNvSpPr>
            <a:spLocks noGrp="1"/>
          </p:cNvSpPr>
          <p:nvPr>
            <p:ph type="sldNum" sz="quarter" idx="5"/>
          </p:nvPr>
        </p:nvSpPr>
        <p:spPr/>
        <p:txBody>
          <a:bodyPr/>
          <a:lstStyle/>
          <a:p>
            <a:fld id="{374BDE4E-DF2B-4BB7-8E91-E3158335E22A}" type="slidenum">
              <a:rPr lang="en-AU" smtClean="0"/>
              <a:t>9</a:t>
            </a:fld>
            <a:endParaRPr lang="en-AU"/>
          </a:p>
        </p:txBody>
      </p:sp>
    </p:spTree>
    <p:extLst>
      <p:ext uri="{BB962C8B-B14F-4D97-AF65-F5344CB8AC3E}">
        <p14:creationId xmlns:p14="http://schemas.microsoft.com/office/powerpoint/2010/main" val="425327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Problem #1 is silo culture – there is very little incentive for knowledge sharing between development, operational and security teams when their activities are performed in isolation and done at specific points in time during the SDLC; this is made even worse by the idea that security audits are better handled by external teams rather than the team which built the solution and know all of its ins and outs</a:t>
            </a:r>
          </a:p>
        </p:txBody>
      </p:sp>
      <p:sp>
        <p:nvSpPr>
          <p:cNvPr id="4" name="Slide Number Placeholder 3"/>
          <p:cNvSpPr>
            <a:spLocks noGrp="1"/>
          </p:cNvSpPr>
          <p:nvPr>
            <p:ph type="sldNum" sz="quarter" idx="5"/>
          </p:nvPr>
        </p:nvSpPr>
        <p:spPr/>
        <p:txBody>
          <a:bodyPr/>
          <a:lstStyle/>
          <a:p>
            <a:fld id="{374BDE4E-DF2B-4BB7-8E91-E3158335E22A}" type="slidenum">
              <a:rPr lang="en-AU" smtClean="0"/>
              <a:t>10</a:t>
            </a:fld>
            <a:endParaRPr lang="en-AU"/>
          </a:p>
        </p:txBody>
      </p:sp>
    </p:spTree>
    <p:extLst>
      <p:ext uri="{BB962C8B-B14F-4D97-AF65-F5344CB8AC3E}">
        <p14:creationId xmlns:p14="http://schemas.microsoft.com/office/powerpoint/2010/main" val="888475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Encourage collaboration and shared ownership of security for anything built by your organisation; if you get popped, it doesn’t matter who missed that vulnerability if everyone ends up without a job</a:t>
            </a:r>
          </a:p>
        </p:txBody>
      </p:sp>
      <p:sp>
        <p:nvSpPr>
          <p:cNvPr id="4" name="Slide Number Placeholder 3"/>
          <p:cNvSpPr>
            <a:spLocks noGrp="1"/>
          </p:cNvSpPr>
          <p:nvPr>
            <p:ph type="sldNum" sz="quarter" idx="5"/>
          </p:nvPr>
        </p:nvSpPr>
        <p:spPr/>
        <p:txBody>
          <a:bodyPr/>
          <a:lstStyle/>
          <a:p>
            <a:fld id="{374BDE4E-DF2B-4BB7-8E91-E3158335E22A}" type="slidenum">
              <a:rPr lang="en-AU" smtClean="0"/>
              <a:t>11</a:t>
            </a:fld>
            <a:endParaRPr lang="en-AU"/>
          </a:p>
        </p:txBody>
      </p:sp>
    </p:spTree>
    <p:extLst>
      <p:ext uri="{BB962C8B-B14F-4D97-AF65-F5344CB8AC3E}">
        <p14:creationId xmlns:p14="http://schemas.microsoft.com/office/powerpoint/2010/main" val="2208879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3/6/2019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1762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3763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3/6/2019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5846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735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3/6/2019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0899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943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448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14555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22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3/6/2019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297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6940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3/6/2019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6188239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s://www.linkedin.com/in/ulissesalbuquerque/" TargetMode="External"/><Relationship Id="rId7" Type="http://schemas.openxmlformats.org/officeDocument/2006/relationships/hyperlink" Target="https://github.com/urma" TargetMode="Externa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hyperlink" Target="https://twitter.com/urma"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402" t="9091" r="14365" b="-1"/>
          <a:stretch/>
        </p:blipFill>
        <p:spPr>
          <a:xfrm>
            <a:off x="20" y="10"/>
            <a:ext cx="12191980" cy="6857990"/>
          </a:xfrm>
          <a:prstGeom prst="rect">
            <a:avLst/>
          </a:prstGeom>
        </p:spPr>
      </p:pic>
      <p:grpSp>
        <p:nvGrpSpPr>
          <p:cNvPr id="14" name="Group 13">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5" name="Rectangle 14">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4200" y="2142067"/>
            <a:ext cx="3412067" cy="2971801"/>
          </a:xfrm>
        </p:spPr>
        <p:txBody>
          <a:bodyPr>
            <a:normAutofit/>
          </a:bodyPr>
          <a:lstStyle/>
          <a:p>
            <a:r>
              <a:rPr lang="en-US" dirty="0">
                <a:solidFill>
                  <a:schemeClr val="bg1"/>
                </a:solidFill>
              </a:rPr>
              <a:t>Speeding up Secure Software Development</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4200" y="5145513"/>
            <a:ext cx="3412067" cy="738820"/>
          </a:xfrm>
        </p:spPr>
        <p:txBody>
          <a:bodyPr>
            <a:normAutofit/>
          </a:bodyPr>
          <a:lstStyle/>
          <a:p>
            <a:r>
              <a:rPr lang="en-US" dirty="0">
                <a:solidFill>
                  <a:srgbClr val="75E4F7"/>
                </a:solidFill>
              </a:rPr>
              <a:t>How to make security work at DevOps Delivery Speeds</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result for futurama elders">
            <a:extLst>
              <a:ext uri="{FF2B5EF4-FFF2-40B4-BE49-F238E27FC236}">
                <a16:creationId xmlns:a16="http://schemas.microsoft.com/office/drawing/2014/main" id="{E6D48955-AF3E-4909-98F4-86BFFD0759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 r="2" b="2"/>
          <a:stretch/>
        </p:blipFill>
        <p:spPr bwMode="auto">
          <a:xfrm>
            <a:off x="446534" y="723899"/>
            <a:ext cx="7498616" cy="567690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7AC4D7C-0118-4F95-A9A2-23FB9AB0B8B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#1 Silo Culture</a:t>
            </a:r>
          </a:p>
        </p:txBody>
      </p:sp>
      <p:grpSp>
        <p:nvGrpSpPr>
          <p:cNvPr id="83" name="Group 82">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84" name="Rectangle 83">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525174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AB1ACDB-B336-48CC-B780-C94FF95F8B4B}"/>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a:t>#1 Silo Culture</a:t>
            </a:r>
          </a:p>
        </p:txBody>
      </p:sp>
      <p:sp useBgFill="1">
        <p:nvSpPr>
          <p:cNvPr id="16" name="Rectangle 15">
            <a:extLst>
              <a:ext uri="{FF2B5EF4-FFF2-40B4-BE49-F238E27FC236}">
                <a16:creationId xmlns:a16="http://schemas.microsoft.com/office/drawing/2014/main" id="{066AE2FE-036E-44DB-8A9A-8E3261C9F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3708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6F64257-951E-45D1-AE15-B9DB80A810FD}"/>
              </a:ext>
            </a:extLst>
          </p:cNvPr>
          <p:cNvPicPr>
            <a:picLocks noChangeAspect="1"/>
          </p:cNvPicPr>
          <p:nvPr/>
        </p:nvPicPr>
        <p:blipFill>
          <a:blip r:embed="rId3"/>
          <a:stretch>
            <a:fillRect/>
          </a:stretch>
        </p:blipFill>
        <p:spPr>
          <a:xfrm>
            <a:off x="443883" y="723899"/>
            <a:ext cx="9262753" cy="3566161"/>
          </a:xfrm>
          <a:prstGeom prst="rect">
            <a:avLst/>
          </a:prstGeom>
        </p:spPr>
      </p:pic>
    </p:spTree>
    <p:extLst>
      <p:ext uri="{BB962C8B-B14F-4D97-AF65-F5344CB8AC3E}">
        <p14:creationId xmlns:p14="http://schemas.microsoft.com/office/powerpoint/2010/main" val="1498242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B632AF-E8EC-4C50-870A-A1EBEB916CD8}"/>
              </a:ext>
            </a:extLst>
          </p:cNvPr>
          <p:cNvPicPr>
            <a:picLocks noChangeAspect="1"/>
          </p:cNvPicPr>
          <p:nvPr/>
        </p:nvPicPr>
        <p:blipFill>
          <a:blip r:embed="rId3"/>
          <a:stretch>
            <a:fillRect/>
          </a:stretch>
        </p:blipFill>
        <p:spPr>
          <a:xfrm>
            <a:off x="1054842" y="1208531"/>
            <a:ext cx="6271447" cy="4735069"/>
          </a:xfrm>
          <a:prstGeom prst="rect">
            <a:avLst/>
          </a:prstGeom>
        </p:spPr>
      </p:pic>
      <p:sp>
        <p:nvSpPr>
          <p:cNvPr id="21" name="Rectangle 20">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C6A411B9-E681-4B2B-9F8C-85798850B786}"/>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OSSTMM TL;DR</a:t>
            </a:r>
          </a:p>
        </p:txBody>
      </p:sp>
      <p:sp>
        <p:nvSpPr>
          <p:cNvPr id="4" name="Text Placeholder 3">
            <a:extLst>
              <a:ext uri="{FF2B5EF4-FFF2-40B4-BE49-F238E27FC236}">
                <a16:creationId xmlns:a16="http://schemas.microsoft.com/office/drawing/2014/main" id="{5F661F67-C859-41AA-93E4-B21EC189E993}"/>
              </a:ext>
            </a:extLst>
          </p:cNvPr>
          <p:cNvSpPr>
            <a:spLocks noGrp="1"/>
          </p:cNvSpPr>
          <p:nvPr>
            <p:ph type="body" idx="1"/>
          </p:nvPr>
        </p:nvSpPr>
        <p:spPr>
          <a:xfrm>
            <a:off x="8296275" y="3505095"/>
            <a:ext cx="3081576" cy="1733655"/>
          </a:xfrm>
        </p:spPr>
        <p:txBody>
          <a:bodyPr vert="horz" lIns="91440" tIns="45720" rIns="91440" bIns="45720" rtlCol="0" anchor="t">
            <a:normAutofit/>
          </a:bodyPr>
          <a:lstStyle/>
          <a:p>
            <a:pPr>
              <a:lnSpc>
                <a:spcPct val="90000"/>
              </a:lnSpc>
            </a:pPr>
            <a:r>
              <a:rPr lang="en-US" sz="1600" dirty="0">
                <a:solidFill>
                  <a:schemeClr val="bg2"/>
                </a:solidFill>
              </a:rPr>
              <a:t>Outsourcing security audits means not leveraging insider knowledge and sharing security skills; it is also condescending to development teams</a:t>
            </a:r>
          </a:p>
        </p:txBody>
      </p:sp>
    </p:spTree>
    <p:extLst>
      <p:ext uri="{BB962C8B-B14F-4D97-AF65-F5344CB8AC3E}">
        <p14:creationId xmlns:p14="http://schemas.microsoft.com/office/powerpoint/2010/main" val="2353236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6" name="Rectangle 195">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4" name="Picture 8" descr="Image result for futurama news">
            <a:extLst>
              <a:ext uri="{FF2B5EF4-FFF2-40B4-BE49-F238E27FC236}">
                <a16:creationId xmlns:a16="http://schemas.microsoft.com/office/drawing/2014/main" id="{80CEC2CF-186E-4713-9899-8297E75B31D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602" b="-1"/>
          <a:stretch/>
        </p:blipFill>
        <p:spPr bwMode="auto">
          <a:xfrm>
            <a:off x="446534" y="723899"/>
            <a:ext cx="7498616" cy="5676901"/>
          </a:xfrm>
          <a:prstGeom prst="rect">
            <a:avLst/>
          </a:prstGeom>
          <a:noFill/>
          <a:extLst>
            <a:ext uri="{909E8E84-426E-40DD-AFC4-6F175D3DCCD1}">
              <a14:hiddenFill xmlns:a14="http://schemas.microsoft.com/office/drawing/2010/main">
                <a:solidFill>
                  <a:srgbClr val="FFFFFF"/>
                </a:solidFill>
              </a14:hiddenFill>
            </a:ext>
          </a:extLst>
        </p:spPr>
      </p:pic>
      <p:sp>
        <p:nvSpPr>
          <p:cNvPr id="197" name="Rectangle 196">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DC971DBD-7FAA-40B9-9243-0CFBDF65B0D3}"/>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600" dirty="0">
                <a:solidFill>
                  <a:srgbClr val="FFFFFF"/>
                </a:solidFill>
              </a:rPr>
              <a:t>#2 Reporting security Findings</a:t>
            </a:r>
          </a:p>
        </p:txBody>
      </p:sp>
      <p:grpSp>
        <p:nvGrpSpPr>
          <p:cNvPr id="198" name="Group 197">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99" name="Rectangle 198">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0" name="Rectangle 199">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1" name="Rectangle 200">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506329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49BAF9E-58BC-4B0D-B61C-40DFCD34629A}"/>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a:t>Typical User Story</a:t>
            </a:r>
          </a:p>
        </p:txBody>
      </p:sp>
      <p:pic>
        <p:nvPicPr>
          <p:cNvPr id="10252" name="Picture 2" descr="Image result for jira story telling">
            <a:extLst>
              <a:ext uri="{FF2B5EF4-FFF2-40B4-BE49-F238E27FC236}">
                <a16:creationId xmlns:a16="http://schemas.microsoft.com/office/drawing/2014/main" id="{BF73FDD2-FE8C-4DF6-B916-48F9DBA21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522" y="1143542"/>
            <a:ext cx="6489819" cy="4591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41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5" name="Rectangle 84">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Related image">
            <a:extLst>
              <a:ext uri="{FF2B5EF4-FFF2-40B4-BE49-F238E27FC236}">
                <a16:creationId xmlns:a16="http://schemas.microsoft.com/office/drawing/2014/main" id="{EAB37C69-7386-461F-868C-4B964B93EFA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518" b="22910"/>
          <a:stretch/>
        </p:blipFill>
        <p:spPr bwMode="auto">
          <a:xfrm>
            <a:off x="1599000" y="1208531"/>
            <a:ext cx="5183131" cy="473506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E9B2DC9-8676-4268-A0A9-FCC48BF71257}"/>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Typical pentest Finding</a:t>
            </a:r>
            <a:endParaRPr lang="en-US" sz="3600" dirty="0">
              <a:solidFill>
                <a:srgbClr val="FFFFFF"/>
              </a:solidFill>
            </a:endParaRPr>
          </a:p>
        </p:txBody>
      </p:sp>
    </p:spTree>
    <p:extLst>
      <p:ext uri="{BB962C8B-B14F-4D97-AF65-F5344CB8AC3E}">
        <p14:creationId xmlns:p14="http://schemas.microsoft.com/office/powerpoint/2010/main" val="3711753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3" name="Rectangle 142">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Image result for futurama unfair">
            <a:extLst>
              <a:ext uri="{FF2B5EF4-FFF2-40B4-BE49-F238E27FC236}">
                <a16:creationId xmlns:a16="http://schemas.microsoft.com/office/drawing/2014/main" id="{DE2FFDA0-54AC-476B-BCFE-C895A7BAF52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384" r="1" b="27294"/>
          <a:stretch/>
        </p:blipFill>
        <p:spPr bwMode="auto">
          <a:xfrm>
            <a:off x="446534" y="723899"/>
            <a:ext cx="7498616" cy="5676901"/>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13F74DD-6DE5-45D4-97F2-231AB9E6AF36}"/>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100" dirty="0">
                <a:solidFill>
                  <a:srgbClr val="FFFFFF"/>
                </a:solidFill>
              </a:rPr>
              <a:t>Wait a minute…</a:t>
            </a:r>
          </a:p>
        </p:txBody>
      </p:sp>
      <p:grpSp>
        <p:nvGrpSpPr>
          <p:cNvPr id="147" name="Group 146">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8" name="Rectangle 147">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0" name="Rectangle 149">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711908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899489-FB79-41DE-99EB-F543F49539B1}"/>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a:t>#3 Tooling</a:t>
            </a:r>
          </a:p>
        </p:txBody>
      </p:sp>
      <p:pic>
        <p:nvPicPr>
          <p:cNvPr id="23" name="Content Placeholder 4">
            <a:extLst>
              <a:ext uri="{FF2B5EF4-FFF2-40B4-BE49-F238E27FC236}">
                <a16:creationId xmlns:a16="http://schemas.microsoft.com/office/drawing/2014/main" id="{AC8BF750-92E5-4344-97F9-BFB75ED753E8}"/>
              </a:ext>
            </a:extLst>
          </p:cNvPr>
          <p:cNvPicPr>
            <a:picLocks noChangeAspect="1"/>
          </p:cNvPicPr>
          <p:nvPr/>
        </p:nvPicPr>
        <p:blipFill>
          <a:blip r:embed="rId3"/>
          <a:stretch>
            <a:fillRect/>
          </a:stretch>
        </p:blipFill>
        <p:spPr>
          <a:xfrm>
            <a:off x="4791522" y="1160632"/>
            <a:ext cx="6489819" cy="4557366"/>
          </a:xfrm>
          <a:prstGeom prst="rect">
            <a:avLst/>
          </a:prstGeom>
        </p:spPr>
      </p:pic>
    </p:spTree>
    <p:extLst>
      <p:ext uri="{BB962C8B-B14F-4D97-AF65-F5344CB8AC3E}">
        <p14:creationId xmlns:p14="http://schemas.microsoft.com/office/powerpoint/2010/main" val="121498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3" name="Rectangle 142">
            <a:extLst>
              <a:ext uri="{FF2B5EF4-FFF2-40B4-BE49-F238E27FC236}">
                <a16:creationId xmlns:a16="http://schemas.microsoft.com/office/drawing/2014/main" id="{1858541D-2420-42BA-AE82-6F4C2C953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78305D22-9D29-496C-9D4A-9ED19F72DA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3" y="453643"/>
            <a:ext cx="11298934" cy="5936922"/>
            <a:chOff x="446533" y="453643"/>
            <a:chExt cx="11298934" cy="5936922"/>
          </a:xfrm>
        </p:grpSpPr>
        <p:sp>
          <p:nvSpPr>
            <p:cNvPr id="146" name="Rectangle 145">
              <a:extLst>
                <a:ext uri="{FF2B5EF4-FFF2-40B4-BE49-F238E27FC236}">
                  <a16:creationId xmlns:a16="http://schemas.microsoft.com/office/drawing/2014/main" id="{A27040C2-2DE8-458B-B7BC-1ED5AE84A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199BD303-D1E8-4AF0-AB64-E765E7F09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713A7C3E-79D5-4261-ACEF-01D0DA633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id="{C198D765-9CF7-454B-A89D-67139D11E2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441D691-6705-4B85-B490-718AB38A421E}"/>
              </a:ext>
            </a:extLst>
          </p:cNvPr>
          <p:cNvSpPr>
            <a:spLocks noGrp="1"/>
          </p:cNvSpPr>
          <p:nvPr>
            <p:ph type="title"/>
          </p:nvPr>
        </p:nvSpPr>
        <p:spPr>
          <a:xfrm>
            <a:off x="581191" y="4000698"/>
            <a:ext cx="10993549" cy="1475013"/>
          </a:xfrm>
        </p:spPr>
        <p:txBody>
          <a:bodyPr vert="horz" lIns="91440" tIns="45720" rIns="91440" bIns="45720" rtlCol="0" anchor="b">
            <a:normAutofit/>
          </a:bodyPr>
          <a:lstStyle/>
          <a:p>
            <a:r>
              <a:rPr lang="en-US" sz="3600"/>
              <a:t>Developers do not have Burp</a:t>
            </a:r>
          </a:p>
        </p:txBody>
      </p:sp>
      <p:pic>
        <p:nvPicPr>
          <p:cNvPr id="15362" name="Picture 2" descr="Image result for burp suite">
            <a:extLst>
              <a:ext uri="{FF2B5EF4-FFF2-40B4-BE49-F238E27FC236}">
                <a16:creationId xmlns:a16="http://schemas.microsoft.com/office/drawing/2014/main" id="{34ED045E-9603-4269-B8CA-AF19359D233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035" r="-1" b="37961"/>
          <a:stretch/>
        </p:blipFill>
        <p:spPr bwMode="auto">
          <a:xfrm>
            <a:off x="446532" y="599725"/>
            <a:ext cx="11292143" cy="355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382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6" name="Rectangle 195">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9" name="Picture 2" descr="Image result for visual studio code">
            <a:extLst>
              <a:ext uri="{FF2B5EF4-FFF2-40B4-BE49-F238E27FC236}">
                <a16:creationId xmlns:a16="http://schemas.microsoft.com/office/drawing/2014/main" id="{001F585D-3F4A-47E4-BBA8-E3A2825BE0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88" r="12559" b="1"/>
          <a:stretch/>
        </p:blipFill>
        <p:spPr bwMode="auto">
          <a:xfrm>
            <a:off x="446534" y="723899"/>
            <a:ext cx="7498616" cy="5676901"/>
          </a:xfrm>
          <a:prstGeom prst="rect">
            <a:avLst/>
          </a:prstGeom>
          <a:noFill/>
          <a:extLst>
            <a:ext uri="{909E8E84-426E-40DD-AFC4-6F175D3DCCD1}">
              <a14:hiddenFill xmlns:a14="http://schemas.microsoft.com/office/drawing/2010/main">
                <a:solidFill>
                  <a:srgbClr val="FFFFFF"/>
                </a:solidFill>
              </a14:hiddenFill>
            </a:ext>
          </a:extLst>
        </p:spPr>
      </p:pic>
      <p:sp>
        <p:nvSpPr>
          <p:cNvPr id="197" name="Rectangle 196">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8202727-329C-4A11-B394-B46AD54CC993}"/>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100">
                <a:solidFill>
                  <a:srgbClr val="FFFFFF"/>
                </a:solidFill>
              </a:rPr>
              <a:t>Security Staff (usually) does not have IDEs</a:t>
            </a:r>
          </a:p>
        </p:txBody>
      </p:sp>
      <p:grpSp>
        <p:nvGrpSpPr>
          <p:cNvPr id="198" name="Group 197">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99" name="Rectangle 198">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0" name="Rectangle 199">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1" name="Rectangle 200">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637643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F96434-9C3F-4FF1-B763-3CD41470C181}"/>
              </a:ext>
            </a:extLst>
          </p:cNvPr>
          <p:cNvSpPr>
            <a:spLocks noGrp="1"/>
          </p:cNvSpPr>
          <p:nvPr>
            <p:ph type="title"/>
          </p:nvPr>
        </p:nvSpPr>
        <p:spPr/>
        <p:txBody>
          <a:bodyPr/>
          <a:lstStyle/>
          <a:p>
            <a:r>
              <a:rPr lang="en-AU" dirty="0"/>
              <a:t>$ </a:t>
            </a:r>
            <a:r>
              <a:rPr lang="en-AU" dirty="0" err="1"/>
              <a:t>whoami</a:t>
            </a:r>
            <a:endParaRPr lang="en-AU" dirty="0"/>
          </a:p>
        </p:txBody>
      </p:sp>
      <p:sp>
        <p:nvSpPr>
          <p:cNvPr id="10" name="Content Placeholder 9">
            <a:extLst>
              <a:ext uri="{FF2B5EF4-FFF2-40B4-BE49-F238E27FC236}">
                <a16:creationId xmlns:a16="http://schemas.microsoft.com/office/drawing/2014/main" id="{4766E39B-10CD-4BB0-A529-2DE0F19C1970}"/>
              </a:ext>
            </a:extLst>
          </p:cNvPr>
          <p:cNvSpPr>
            <a:spLocks noGrp="1"/>
          </p:cNvSpPr>
          <p:nvPr>
            <p:ph sz="half" idx="1"/>
          </p:nvPr>
        </p:nvSpPr>
        <p:spPr/>
        <p:txBody>
          <a:bodyPr anchor="t"/>
          <a:lstStyle/>
          <a:p>
            <a:r>
              <a:rPr lang="en-AU" b="1" dirty="0"/>
              <a:t>Ulisses Albuquerque</a:t>
            </a:r>
            <a:br>
              <a:rPr lang="en-AU" dirty="0"/>
            </a:br>
            <a:r>
              <a:rPr lang="en-AU" dirty="0"/>
              <a:t>Principal Security Consultant @ PC+S Group</a:t>
            </a:r>
            <a:br>
              <a:rPr lang="en-AU" dirty="0"/>
            </a:br>
            <a:r>
              <a:rPr lang="en-AU" dirty="0"/>
              <a:t>Agile/DevOps Advocate</a:t>
            </a:r>
            <a:br>
              <a:rPr lang="en-AU" dirty="0"/>
            </a:br>
            <a:r>
              <a:rPr lang="en-AU" dirty="0"/>
              <a:t>Hobbyist </a:t>
            </a:r>
            <a:r>
              <a:rPr lang="en-AU" dirty="0" err="1"/>
              <a:t>bitbanger</a:t>
            </a:r>
            <a:r>
              <a:rPr lang="en-AU" dirty="0"/>
              <a:t> and retrogamer</a:t>
            </a:r>
          </a:p>
        </p:txBody>
      </p:sp>
      <p:pic>
        <p:nvPicPr>
          <p:cNvPr id="15" name="Picture 2" descr="Image result for linkedin icon">
            <a:extLst>
              <a:ext uri="{FF2B5EF4-FFF2-40B4-BE49-F238E27FC236}">
                <a16:creationId xmlns:a16="http://schemas.microsoft.com/office/drawing/2014/main" id="{F6252435-1A6E-483D-912F-66E21D930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443" y="2581291"/>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200BD52-89A8-4507-B56A-D3DE955DEC76}"/>
              </a:ext>
            </a:extLst>
          </p:cNvPr>
          <p:cNvSpPr/>
          <p:nvPr/>
        </p:nvSpPr>
        <p:spPr>
          <a:xfrm>
            <a:off x="7918443" y="2800458"/>
            <a:ext cx="2507738" cy="461665"/>
          </a:xfrm>
          <a:prstGeom prst="rect">
            <a:avLst/>
          </a:prstGeom>
        </p:spPr>
        <p:txBody>
          <a:bodyPr wrap="none">
            <a:spAutoFit/>
          </a:bodyPr>
          <a:lstStyle/>
          <a:p>
            <a:r>
              <a:rPr lang="en-AU" sz="2400" dirty="0" err="1">
                <a:hlinkClick r:id="rId3"/>
              </a:rPr>
              <a:t>ulissesalbuquerque</a:t>
            </a:r>
            <a:endParaRPr lang="en-AU" sz="2400" dirty="0"/>
          </a:p>
        </p:txBody>
      </p:sp>
      <p:pic>
        <p:nvPicPr>
          <p:cNvPr id="17" name="Picture 16" descr="A close up of a logo&#10;&#10;Description automatically generated">
            <a:extLst>
              <a:ext uri="{FF2B5EF4-FFF2-40B4-BE49-F238E27FC236}">
                <a16:creationId xmlns:a16="http://schemas.microsoft.com/office/drawing/2014/main" id="{352F8082-E38E-474B-AF5D-9250CC8B5050}"/>
              </a:ext>
            </a:extLst>
          </p:cNvPr>
          <p:cNvPicPr>
            <a:picLocks noChangeAspect="1"/>
          </p:cNvPicPr>
          <p:nvPr/>
        </p:nvPicPr>
        <p:blipFill>
          <a:blip r:embed="rId4"/>
          <a:stretch>
            <a:fillRect/>
          </a:stretch>
        </p:blipFill>
        <p:spPr>
          <a:xfrm>
            <a:off x="7018443" y="3771171"/>
            <a:ext cx="900000" cy="900000"/>
          </a:xfrm>
          <a:prstGeom prst="rect">
            <a:avLst/>
          </a:prstGeom>
        </p:spPr>
      </p:pic>
      <p:sp>
        <p:nvSpPr>
          <p:cNvPr id="20" name="Rectangle 19">
            <a:extLst>
              <a:ext uri="{FF2B5EF4-FFF2-40B4-BE49-F238E27FC236}">
                <a16:creationId xmlns:a16="http://schemas.microsoft.com/office/drawing/2014/main" id="{D65387E9-9F8F-4BA4-BA41-FC21A54099FB}"/>
              </a:ext>
            </a:extLst>
          </p:cNvPr>
          <p:cNvSpPr/>
          <p:nvPr/>
        </p:nvSpPr>
        <p:spPr>
          <a:xfrm>
            <a:off x="7918443" y="3990338"/>
            <a:ext cx="829073" cy="461665"/>
          </a:xfrm>
          <a:prstGeom prst="rect">
            <a:avLst/>
          </a:prstGeom>
        </p:spPr>
        <p:txBody>
          <a:bodyPr wrap="none">
            <a:spAutoFit/>
          </a:bodyPr>
          <a:lstStyle/>
          <a:p>
            <a:r>
              <a:rPr lang="en-AU" sz="2400" dirty="0" err="1">
                <a:hlinkClick r:id="rId5"/>
              </a:rPr>
              <a:t>urma</a:t>
            </a:r>
            <a:endParaRPr lang="en-AU" sz="2400" dirty="0"/>
          </a:p>
        </p:txBody>
      </p:sp>
      <p:pic>
        <p:nvPicPr>
          <p:cNvPr id="19" name="Picture 18" descr="A close up of a logo&#10;&#10;Description automatically generated">
            <a:extLst>
              <a:ext uri="{FF2B5EF4-FFF2-40B4-BE49-F238E27FC236}">
                <a16:creationId xmlns:a16="http://schemas.microsoft.com/office/drawing/2014/main" id="{45603CFE-F8BE-4A67-AA86-EB71462AD851}"/>
              </a:ext>
            </a:extLst>
          </p:cNvPr>
          <p:cNvPicPr>
            <a:picLocks noChangeAspect="1"/>
          </p:cNvPicPr>
          <p:nvPr/>
        </p:nvPicPr>
        <p:blipFill>
          <a:blip r:embed="rId6"/>
          <a:stretch>
            <a:fillRect/>
          </a:stretch>
        </p:blipFill>
        <p:spPr>
          <a:xfrm>
            <a:off x="7018443" y="4961050"/>
            <a:ext cx="900000" cy="900000"/>
          </a:xfrm>
          <a:prstGeom prst="rect">
            <a:avLst/>
          </a:prstGeom>
        </p:spPr>
      </p:pic>
      <p:sp>
        <p:nvSpPr>
          <p:cNvPr id="27" name="Rectangle 26">
            <a:extLst>
              <a:ext uri="{FF2B5EF4-FFF2-40B4-BE49-F238E27FC236}">
                <a16:creationId xmlns:a16="http://schemas.microsoft.com/office/drawing/2014/main" id="{7B1C1206-FD46-48C2-B115-F7435B6FB3A6}"/>
              </a:ext>
            </a:extLst>
          </p:cNvPr>
          <p:cNvSpPr/>
          <p:nvPr/>
        </p:nvSpPr>
        <p:spPr>
          <a:xfrm>
            <a:off x="7918442" y="5180218"/>
            <a:ext cx="829073" cy="461665"/>
          </a:xfrm>
          <a:prstGeom prst="rect">
            <a:avLst/>
          </a:prstGeom>
        </p:spPr>
        <p:txBody>
          <a:bodyPr wrap="none">
            <a:spAutoFit/>
          </a:bodyPr>
          <a:lstStyle/>
          <a:p>
            <a:r>
              <a:rPr lang="en-AU" sz="2400" dirty="0" err="1">
                <a:hlinkClick r:id="rId7"/>
              </a:rPr>
              <a:t>urma</a:t>
            </a:r>
            <a:endParaRPr lang="en-AU" sz="2400" dirty="0"/>
          </a:p>
        </p:txBody>
      </p:sp>
      <p:pic>
        <p:nvPicPr>
          <p:cNvPr id="1030" name="Picture 6" descr="https://avatars1.githubusercontent.com/u/5117?s=400&amp;v=4">
            <a:extLst>
              <a:ext uri="{FF2B5EF4-FFF2-40B4-BE49-F238E27FC236}">
                <a16:creationId xmlns:a16="http://schemas.microsoft.com/office/drawing/2014/main" id="{D4AA57FC-A20F-4B67-B329-0576699C6F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9354" y="3741985"/>
            <a:ext cx="2119065" cy="211906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Angband.png">
            <a:extLst>
              <a:ext uri="{FF2B5EF4-FFF2-40B4-BE49-F238E27FC236}">
                <a16:creationId xmlns:a16="http://schemas.microsoft.com/office/drawing/2014/main" id="{4AE5A5E5-EFAF-4807-8630-C2624F3DE0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375" y="3741985"/>
            <a:ext cx="3390506" cy="2119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1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Image result for futurama don't care">
            <a:extLst>
              <a:ext uri="{FF2B5EF4-FFF2-40B4-BE49-F238E27FC236}">
                <a16:creationId xmlns:a16="http://schemas.microsoft.com/office/drawing/2014/main" id="{EF6BAAEA-674F-41C3-BA93-9E5FF7BEDE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r="877"/>
          <a:stretch/>
        </p:blipFill>
        <p:spPr bwMode="auto">
          <a:xfrm>
            <a:off x="446534" y="723899"/>
            <a:ext cx="7498616" cy="567690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0484AEF-E994-4A1A-8BF4-382774DB9179}"/>
              </a:ext>
            </a:extLst>
          </p:cNvPr>
          <p:cNvSpPr>
            <a:spLocks noGrp="1"/>
          </p:cNvSpPr>
          <p:nvPr>
            <p:ph type="title"/>
          </p:nvPr>
        </p:nvSpPr>
        <p:spPr>
          <a:xfrm>
            <a:off x="8296275" y="1419225"/>
            <a:ext cx="3081576" cy="2085869"/>
          </a:xfrm>
        </p:spPr>
        <p:txBody>
          <a:bodyPr vert="horz" lIns="91440" tIns="45720" rIns="91440" bIns="45720" rtlCol="0" anchor="b">
            <a:normAutofit fontScale="90000"/>
          </a:bodyPr>
          <a:lstStyle/>
          <a:p>
            <a:r>
              <a:rPr lang="en-US" sz="3300" dirty="0">
                <a:solidFill>
                  <a:srgbClr val="FFFFFF"/>
                </a:solidFill>
              </a:rPr>
              <a:t>Sure, it might not be ideal but it works…</a:t>
            </a:r>
          </a:p>
        </p:txBody>
      </p:sp>
      <p:grpSp>
        <p:nvGrpSpPr>
          <p:cNvPr id="83" name="Group 82">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84" name="Rectangle 83">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460841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digital transformation">
            <a:extLst>
              <a:ext uri="{FF2B5EF4-FFF2-40B4-BE49-F238E27FC236}">
                <a16:creationId xmlns:a16="http://schemas.microsoft.com/office/drawing/2014/main" id="{8A347958-AF9A-4AFF-BCB3-C756F17748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16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Image result for move fast and break things">
            <a:extLst>
              <a:ext uri="{FF2B5EF4-FFF2-40B4-BE49-F238E27FC236}">
                <a16:creationId xmlns:a16="http://schemas.microsoft.com/office/drawing/2014/main" id="{41C0A1BE-5353-4696-9D9A-DBF55C62E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941" y="643466"/>
            <a:ext cx="990411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171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Image result for short feedback loop">
            <a:extLst>
              <a:ext uri="{FF2B5EF4-FFF2-40B4-BE49-F238E27FC236}">
                <a16:creationId xmlns:a16="http://schemas.microsoft.com/office/drawing/2014/main" id="{E7CDE046-B4C1-4177-BF48-FD6B45135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894" y="643466"/>
            <a:ext cx="790221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519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a:extLst>
              <a:ext uri="{FF2B5EF4-FFF2-40B4-BE49-F238E27FC236}">
                <a16:creationId xmlns:a16="http://schemas.microsoft.com/office/drawing/2014/main" id="{DF9E84B8-6488-4FB6-8247-BC52B1184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08" r="4" b="10789"/>
          <a:stretch/>
        </p:blipFill>
        <p:spPr bwMode="auto">
          <a:xfrm>
            <a:off x="446534" y="723899"/>
            <a:ext cx="7498616" cy="567690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AD0E1FE-A805-4197-A437-4F3842BB4D59}"/>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300">
                <a:solidFill>
                  <a:srgbClr val="FFFFFF"/>
                </a:solidFill>
              </a:rPr>
              <a:t>DevOps Stacks are ridiculously complex</a:t>
            </a:r>
          </a:p>
        </p:txBody>
      </p:sp>
      <p:grpSp>
        <p:nvGrpSpPr>
          <p:cNvPr id="83" name="Group 82">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84" name="Rectangle 83">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774051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17410" name="Picture 2" descr="Image result for devops security">
            <a:extLst>
              <a:ext uri="{FF2B5EF4-FFF2-40B4-BE49-F238E27FC236}">
                <a16:creationId xmlns:a16="http://schemas.microsoft.com/office/drawing/2014/main" id="{DA85749B-B142-4DF6-84C6-4DFA8E70B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833" y="599724"/>
            <a:ext cx="4899541" cy="5200321"/>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1190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1858541D-2420-42BA-AE82-6F4C2C953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8305D22-9D29-496C-9D4A-9ED19F72DA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3" y="453643"/>
            <a:ext cx="11298934" cy="5936922"/>
            <a:chOff x="446533" y="453643"/>
            <a:chExt cx="11298934" cy="5936922"/>
          </a:xfrm>
        </p:grpSpPr>
        <p:sp>
          <p:nvSpPr>
            <p:cNvPr id="21" name="Rectangle 20">
              <a:extLst>
                <a:ext uri="{FF2B5EF4-FFF2-40B4-BE49-F238E27FC236}">
                  <a16:creationId xmlns:a16="http://schemas.microsoft.com/office/drawing/2014/main" id="{A27040C2-2DE8-458B-B7BC-1ED5AE84A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99BD303-D1E8-4AF0-AB64-E765E7F09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713A7C3E-79D5-4261-ACEF-01D0DA633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C198D765-9CF7-454B-A89D-67139D11E2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D2ED2AD-763D-4135-85CE-C5CBF4A66626}"/>
              </a:ext>
            </a:extLst>
          </p:cNvPr>
          <p:cNvSpPr>
            <a:spLocks noGrp="1"/>
          </p:cNvSpPr>
          <p:nvPr>
            <p:ph type="title"/>
          </p:nvPr>
        </p:nvSpPr>
        <p:spPr>
          <a:xfrm>
            <a:off x="581191" y="4000698"/>
            <a:ext cx="10993549" cy="1475013"/>
          </a:xfrm>
        </p:spPr>
        <p:txBody>
          <a:bodyPr vert="horz" lIns="91440" tIns="45720" rIns="91440" bIns="45720" rtlCol="0" anchor="b">
            <a:normAutofit/>
          </a:bodyPr>
          <a:lstStyle/>
          <a:p>
            <a:r>
              <a:rPr lang="en-US" sz="3600">
                <a:solidFill>
                  <a:schemeClr val="bg1"/>
                </a:solidFill>
              </a:rPr>
              <a:t>DevOps and security often Clash</a:t>
            </a:r>
          </a:p>
        </p:txBody>
      </p:sp>
      <p:pic>
        <p:nvPicPr>
          <p:cNvPr id="5" name="Content Placeholder 4">
            <a:extLst>
              <a:ext uri="{FF2B5EF4-FFF2-40B4-BE49-F238E27FC236}">
                <a16:creationId xmlns:a16="http://schemas.microsoft.com/office/drawing/2014/main" id="{2DB3D4B2-A515-4D0A-89BE-D483D716EB62}"/>
              </a:ext>
            </a:extLst>
          </p:cNvPr>
          <p:cNvPicPr>
            <a:picLocks noGrp="1" noChangeAspect="1"/>
          </p:cNvPicPr>
          <p:nvPr>
            <p:ph idx="1"/>
          </p:nvPr>
        </p:nvPicPr>
        <p:blipFill rotWithShape="1">
          <a:blip r:embed="rId3"/>
          <a:srcRect r="-1" b="8022"/>
          <a:stretch/>
        </p:blipFill>
        <p:spPr>
          <a:xfrm>
            <a:off x="446532" y="599725"/>
            <a:ext cx="11292143" cy="3557252"/>
          </a:xfrm>
          <a:prstGeom prst="rect">
            <a:avLst/>
          </a:prstGeom>
        </p:spPr>
      </p:pic>
    </p:spTree>
    <p:extLst>
      <p:ext uri="{BB962C8B-B14F-4D97-AF65-F5344CB8AC3E}">
        <p14:creationId xmlns:p14="http://schemas.microsoft.com/office/powerpoint/2010/main" val="1641289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690BD8-5B3D-44FA-9B16-FF3F71A83EBA}"/>
              </a:ext>
            </a:extLst>
          </p:cNvPr>
          <p:cNvSpPr>
            <a:spLocks noGrp="1"/>
          </p:cNvSpPr>
          <p:nvPr>
            <p:ph type="title" idx="4294967295"/>
          </p:nvPr>
        </p:nvSpPr>
        <p:spPr>
          <a:xfrm>
            <a:off x="581191" y="723901"/>
            <a:ext cx="10993549" cy="1428750"/>
          </a:xfrm>
        </p:spPr>
        <p:txBody>
          <a:bodyPr vert="horz" lIns="91440" tIns="45720" rIns="91440" bIns="45720" rtlCol="0" anchor="b">
            <a:normAutofit/>
          </a:bodyPr>
          <a:lstStyle/>
          <a:p>
            <a:r>
              <a:rPr lang="en-US" sz="3600" dirty="0">
                <a:solidFill>
                  <a:schemeClr val="accent1"/>
                </a:solidFill>
              </a:rPr>
              <a:t>Re: Security Touchpoints</a:t>
            </a:r>
          </a:p>
        </p:txBody>
      </p:sp>
      <p:pic>
        <p:nvPicPr>
          <p:cNvPr id="18434" name="Picture 2" descr="Image result for security touchpoints">
            <a:extLst>
              <a:ext uri="{FF2B5EF4-FFF2-40B4-BE49-F238E27FC236}">
                <a16:creationId xmlns:a16="http://schemas.microsoft.com/office/drawing/2014/main" id="{00A15C0C-3620-4851-9149-7F5149ADDC84}"/>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635457" y="2790605"/>
            <a:ext cx="10916463" cy="2979552"/>
          </a:xfrm>
          <a:prstGeom prst="rect">
            <a:avLst/>
          </a:prstGeom>
          <a:noFill/>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0D4518E8-EE1C-45D6-ACF1-F115609C6853}"/>
              </a:ext>
            </a:extLst>
          </p:cNvPr>
          <p:cNvSpPr/>
          <p:nvPr/>
        </p:nvSpPr>
        <p:spPr>
          <a:xfrm rot="5400000">
            <a:off x="5860063" y="518416"/>
            <a:ext cx="467249" cy="1097073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 name="TextBox 2">
            <a:extLst>
              <a:ext uri="{FF2B5EF4-FFF2-40B4-BE49-F238E27FC236}">
                <a16:creationId xmlns:a16="http://schemas.microsoft.com/office/drawing/2014/main" id="{6D827A9D-1B0F-4803-8204-5A9528E83220}"/>
              </a:ext>
            </a:extLst>
          </p:cNvPr>
          <p:cNvSpPr txBox="1"/>
          <p:nvPr/>
        </p:nvSpPr>
        <p:spPr>
          <a:xfrm>
            <a:off x="2706112" y="6237407"/>
            <a:ext cx="6743706" cy="369332"/>
          </a:xfrm>
          <a:prstGeom prst="rect">
            <a:avLst/>
          </a:prstGeom>
          <a:noFill/>
        </p:spPr>
        <p:txBody>
          <a:bodyPr wrap="none" rtlCol="0">
            <a:spAutoFit/>
          </a:bodyPr>
          <a:lstStyle/>
          <a:p>
            <a:r>
              <a:rPr lang="en-AU" b="1" dirty="0"/>
              <a:t>Anywhere from multiple times a day to once every 3-4 weeks</a:t>
            </a:r>
          </a:p>
        </p:txBody>
      </p:sp>
    </p:spTree>
    <p:extLst>
      <p:ext uri="{BB962C8B-B14F-4D97-AF65-F5344CB8AC3E}">
        <p14:creationId xmlns:p14="http://schemas.microsoft.com/office/powerpoint/2010/main" val="4027305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6" name="Rectangle 195">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Image result for futurama automation">
            <a:extLst>
              <a:ext uri="{FF2B5EF4-FFF2-40B4-BE49-F238E27FC236}">
                <a16:creationId xmlns:a16="http://schemas.microsoft.com/office/drawing/2014/main" id="{90BF5AC2-6919-4593-9EF3-2AE89AA1C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38" r="13662" b="1"/>
          <a:stretch/>
        </p:blipFill>
        <p:spPr bwMode="auto">
          <a:xfrm>
            <a:off x="446534" y="723899"/>
            <a:ext cx="7498616" cy="5676901"/>
          </a:xfrm>
          <a:prstGeom prst="rect">
            <a:avLst/>
          </a:prstGeom>
          <a:noFill/>
          <a:extLst>
            <a:ext uri="{909E8E84-426E-40DD-AFC4-6F175D3DCCD1}">
              <a14:hiddenFill xmlns:a14="http://schemas.microsoft.com/office/drawing/2010/main">
                <a:solidFill>
                  <a:srgbClr val="FFFFFF"/>
                </a:solidFill>
              </a14:hiddenFill>
            </a:ext>
          </a:extLst>
        </p:spPr>
      </p:pic>
      <p:sp>
        <p:nvSpPr>
          <p:cNvPr id="197" name="Rectangle 196">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B713B09D-84A5-4818-8E3E-0409550E3744}"/>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300">
                <a:solidFill>
                  <a:srgbClr val="FFFFFF"/>
                </a:solidFill>
              </a:rPr>
              <a:t>DevOps Answer: Automation</a:t>
            </a:r>
          </a:p>
        </p:txBody>
      </p:sp>
      <p:grpSp>
        <p:nvGrpSpPr>
          <p:cNvPr id="198" name="Group 197">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99" name="Rectangle 198">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0" name="Rectangle 199">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1" name="Rectangle 200">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675883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0" name="Rectangle 149">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Image result for futurama pipeline">
            <a:extLst>
              <a:ext uri="{FF2B5EF4-FFF2-40B4-BE49-F238E27FC236}">
                <a16:creationId xmlns:a16="http://schemas.microsoft.com/office/drawing/2014/main" id="{DA14C2BA-0315-49D1-8F54-2DF9567EFC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19" r="9900" b="597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2" name="Group 151">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53" name="Rectangle 152">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6CB388A-34BB-4474-BB9F-45D7085960FA}"/>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t>Build Pipelines and Continuous Integration</a:t>
            </a:r>
          </a:p>
        </p:txBody>
      </p:sp>
    </p:spTree>
    <p:extLst>
      <p:ext uri="{BB962C8B-B14F-4D97-AF65-F5344CB8AC3E}">
        <p14:creationId xmlns:p14="http://schemas.microsoft.com/office/powerpoint/2010/main" val="11390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4" name="Rectangle 83">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6" descr="Image result for futurama problem">
            <a:extLst>
              <a:ext uri="{FF2B5EF4-FFF2-40B4-BE49-F238E27FC236}">
                <a16:creationId xmlns:a16="http://schemas.microsoft.com/office/drawing/2014/main" id="{73E62045-78FB-408A-AB12-F5DE71A36B1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246" r="22454" b="1"/>
          <a:stretch/>
        </p:blipFill>
        <p:spPr bwMode="auto">
          <a:xfrm>
            <a:off x="446534" y="723899"/>
            <a:ext cx="7498616" cy="5676901"/>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7">
            <a:extLst>
              <a:ext uri="{FF2B5EF4-FFF2-40B4-BE49-F238E27FC236}">
                <a16:creationId xmlns:a16="http://schemas.microsoft.com/office/drawing/2014/main" id="{60384C79-F61F-4818-BD76-BB13C3BCC5CD}"/>
              </a:ext>
            </a:extLst>
          </p:cNvPr>
          <p:cNvSpPr>
            <a:spLocks noGrp="1"/>
          </p:cNvSpPr>
          <p:nvPr>
            <p:ph type="title"/>
          </p:nvPr>
        </p:nvSpPr>
        <p:spPr>
          <a:xfrm>
            <a:off x="8296275" y="1419225"/>
            <a:ext cx="3081576" cy="2085869"/>
          </a:xfrm>
        </p:spPr>
        <p:txBody>
          <a:bodyPr vert="horz" lIns="91440" tIns="45720" rIns="91440" bIns="45720" rtlCol="0" anchor="b">
            <a:normAutofit fontScale="90000"/>
          </a:bodyPr>
          <a:lstStyle/>
          <a:p>
            <a:pPr>
              <a:lnSpc>
                <a:spcPct val="90000"/>
              </a:lnSpc>
            </a:pPr>
            <a:r>
              <a:rPr lang="en-US" dirty="0">
                <a:solidFill>
                  <a:srgbClr val="FFFFFF"/>
                </a:solidFill>
              </a:rPr>
              <a:t>What is the problem with “traditional” software security assurance?</a:t>
            </a:r>
          </a:p>
        </p:txBody>
      </p:sp>
      <p:grpSp>
        <p:nvGrpSpPr>
          <p:cNvPr id="88" name="Group 87">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89" name="Rectangle 88">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806446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7A704282-3CE6-46C3-A117-39641005CB8F}"/>
              </a:ext>
            </a:extLst>
          </p:cNvPr>
          <p:cNvSpPr>
            <a:spLocks noGrp="1"/>
          </p:cNvSpPr>
          <p:nvPr>
            <p:ph type="title"/>
          </p:nvPr>
        </p:nvSpPr>
        <p:spPr>
          <a:xfrm>
            <a:off x="581191" y="4610099"/>
            <a:ext cx="10993549" cy="1066801"/>
          </a:xfrm>
        </p:spPr>
        <p:txBody>
          <a:bodyPr vert="horz" lIns="91440" tIns="45720" rIns="91440" bIns="45720" rtlCol="0" anchor="b">
            <a:normAutofit/>
          </a:bodyPr>
          <a:lstStyle/>
          <a:p>
            <a:pPr>
              <a:lnSpc>
                <a:spcPct val="90000"/>
              </a:lnSpc>
            </a:pPr>
            <a:r>
              <a:rPr lang="en-US" sz="3300">
                <a:solidFill>
                  <a:schemeClr val="bg1"/>
                </a:solidFill>
              </a:rPr>
              <a:t>Which security controls to add to your pipeline?</a:t>
            </a:r>
          </a:p>
        </p:txBody>
      </p:sp>
      <p:sp>
        <p:nvSpPr>
          <p:cNvPr id="5" name="Text Placeholder 4">
            <a:extLst>
              <a:ext uri="{FF2B5EF4-FFF2-40B4-BE49-F238E27FC236}">
                <a16:creationId xmlns:a16="http://schemas.microsoft.com/office/drawing/2014/main" id="{52716BA6-9623-4538-BC0C-B59017605B83}"/>
              </a:ext>
            </a:extLst>
          </p:cNvPr>
          <p:cNvSpPr>
            <a:spLocks noGrp="1"/>
          </p:cNvSpPr>
          <p:nvPr>
            <p:ph type="body" sz="half" idx="2"/>
          </p:nvPr>
        </p:nvSpPr>
        <p:spPr>
          <a:xfrm>
            <a:off x="581194" y="5697215"/>
            <a:ext cx="10993546" cy="525565"/>
          </a:xfrm>
        </p:spPr>
        <p:txBody>
          <a:bodyPr vert="horz" lIns="91440" tIns="45720" rIns="91440" bIns="45720" rtlCol="0" anchor="t">
            <a:normAutofit/>
          </a:bodyPr>
          <a:lstStyle/>
          <a:p>
            <a:r>
              <a:rPr lang="en-US" sz="1600" cap="all">
                <a:solidFill>
                  <a:schemeClr val="bg2"/>
                </a:solidFill>
              </a:rPr>
              <a:t>Every vendor has a different answer</a:t>
            </a:r>
          </a:p>
        </p:txBody>
      </p:sp>
      <p:sp useBgFill="1">
        <p:nvSpPr>
          <p:cNvPr id="20" name="Rectangle 19">
            <a:extLst>
              <a:ext uri="{FF2B5EF4-FFF2-40B4-BE49-F238E27FC236}">
                <a16:creationId xmlns:a16="http://schemas.microsoft.com/office/drawing/2014/main" id="{066AE2FE-036E-44DB-8A9A-8E3261C9F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3708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screenshot of a cell phone&#10;&#10;Description automatically generated">
            <a:extLst>
              <a:ext uri="{FF2B5EF4-FFF2-40B4-BE49-F238E27FC236}">
                <a16:creationId xmlns:a16="http://schemas.microsoft.com/office/drawing/2014/main" id="{8F9526D8-E996-4757-AD7C-C19467539BF8}"/>
              </a:ext>
            </a:extLst>
          </p:cNvPr>
          <p:cNvPicPr>
            <a:picLocks noGrp="1" noChangeAspect="1"/>
          </p:cNvPicPr>
          <p:nvPr>
            <p:ph type="pic" idx="1"/>
          </p:nvPr>
        </p:nvPicPr>
        <p:blipFill>
          <a:blip r:embed="rId3"/>
          <a:srcRect t="18460" b="18460"/>
          <a:stretch>
            <a:fillRect/>
          </a:stretch>
        </p:blipFill>
        <p:spPr>
          <a:xfrm>
            <a:off x="443883" y="727568"/>
            <a:ext cx="11283519" cy="3558823"/>
          </a:xfrm>
          <a:prstGeom prst="rect">
            <a:avLst/>
          </a:prstGeom>
        </p:spPr>
      </p:pic>
    </p:spTree>
    <p:extLst>
      <p:ext uri="{BB962C8B-B14F-4D97-AF65-F5344CB8AC3E}">
        <p14:creationId xmlns:p14="http://schemas.microsoft.com/office/powerpoint/2010/main" val="344626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18">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Content Placeholder 10">
            <a:extLst>
              <a:ext uri="{FF2B5EF4-FFF2-40B4-BE49-F238E27FC236}">
                <a16:creationId xmlns:a16="http://schemas.microsoft.com/office/drawing/2014/main" id="{5CF48B7F-61D0-4854-87A4-7703903D0EA8}"/>
              </a:ext>
            </a:extLst>
          </p:cNvPr>
          <p:cNvPicPr>
            <a:picLocks noChangeAspect="1"/>
          </p:cNvPicPr>
          <p:nvPr/>
        </p:nvPicPr>
        <p:blipFill rotWithShape="1">
          <a:blip r:embed="rId3"/>
          <a:srcRect t="4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20">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2" name="Rectangle 21">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5" name="Title 4">
            <a:extLst>
              <a:ext uri="{FF2B5EF4-FFF2-40B4-BE49-F238E27FC236}">
                <a16:creationId xmlns:a16="http://schemas.microsoft.com/office/drawing/2014/main" id="{52B13CB5-0C37-4E2B-910F-9776E8C712B1}"/>
              </a:ext>
            </a:extLst>
          </p:cNvPr>
          <p:cNvSpPr>
            <a:spLocks noGrp="1"/>
          </p:cNvSpPr>
          <p:nvPr>
            <p:ph type="title"/>
          </p:nvPr>
        </p:nvSpPr>
        <p:spPr>
          <a:xfrm>
            <a:off x="584200" y="1006956"/>
            <a:ext cx="3412067" cy="1372177"/>
          </a:xfrm>
        </p:spPr>
        <p:txBody>
          <a:bodyPr anchor="ctr">
            <a:normAutofit/>
          </a:bodyPr>
          <a:lstStyle/>
          <a:p>
            <a:r>
              <a:rPr lang="en-AU"/>
              <a:t>#4 Tooling (revisited)</a:t>
            </a:r>
            <a:endParaRPr lang="en-AU" dirty="0"/>
          </a:p>
        </p:txBody>
      </p:sp>
    </p:spTree>
    <p:extLst>
      <p:ext uri="{BB962C8B-B14F-4D97-AF65-F5344CB8AC3E}">
        <p14:creationId xmlns:p14="http://schemas.microsoft.com/office/powerpoint/2010/main" val="3028130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4" name="Rectangle 134">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605" name="Rectangle 136">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606" name="Rectangle 138">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607" name="Rectangle 140">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5608" name="Rectangle 142">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4BE3543-3F71-4ACE-9AD4-6A025D8394C2}"/>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#4 Tooling (Revisited)</a:t>
            </a:r>
          </a:p>
        </p:txBody>
      </p:sp>
      <p:sp>
        <p:nvSpPr>
          <p:cNvPr id="3" name="Content Placeholder 2">
            <a:extLst>
              <a:ext uri="{FF2B5EF4-FFF2-40B4-BE49-F238E27FC236}">
                <a16:creationId xmlns:a16="http://schemas.microsoft.com/office/drawing/2014/main" id="{553200A2-995F-4040-9B52-AD1BB1E954D8}"/>
              </a:ext>
            </a:extLst>
          </p:cNvPr>
          <p:cNvSpPr>
            <a:spLocks noGrp="1"/>
          </p:cNvSpPr>
          <p:nvPr>
            <p:ph sz="half" idx="1"/>
          </p:nvPr>
        </p:nvSpPr>
        <p:spPr>
          <a:xfrm>
            <a:off x="601255" y="1964168"/>
            <a:ext cx="3409782" cy="4036582"/>
          </a:xfrm>
        </p:spPr>
        <p:txBody>
          <a:bodyPr vert="horz" lIns="91440" tIns="45720" rIns="91440" bIns="45720" rtlCol="0" anchor="ctr">
            <a:normAutofit/>
          </a:bodyPr>
          <a:lstStyle/>
          <a:p>
            <a:r>
              <a:rPr lang="en-US" dirty="0">
                <a:solidFill>
                  <a:schemeClr val="bg1"/>
                </a:solidFill>
              </a:rPr>
              <a:t>Enable developer self-service of security tooling</a:t>
            </a:r>
          </a:p>
          <a:p>
            <a:pPr lvl="1"/>
            <a:r>
              <a:rPr lang="en-US" dirty="0">
                <a:solidFill>
                  <a:schemeClr val="bg1"/>
                </a:solidFill>
              </a:rPr>
              <a:t>API-enabled</a:t>
            </a:r>
          </a:p>
          <a:p>
            <a:pPr lvl="1"/>
            <a:r>
              <a:rPr lang="en-US" dirty="0">
                <a:solidFill>
                  <a:schemeClr val="bg1"/>
                </a:solidFill>
              </a:rPr>
              <a:t>Machine-consumable reports (JSON, XML, CSV)</a:t>
            </a:r>
          </a:p>
          <a:p>
            <a:pPr lvl="1"/>
            <a:r>
              <a:rPr lang="en-US" dirty="0">
                <a:solidFill>
                  <a:schemeClr val="bg1"/>
                </a:solidFill>
              </a:rPr>
              <a:t>Historical data and trends (dashboards FTW)</a:t>
            </a:r>
          </a:p>
          <a:p>
            <a:pPr lvl="1"/>
            <a:r>
              <a:rPr lang="en-US" dirty="0">
                <a:solidFill>
                  <a:schemeClr val="bg1"/>
                </a:solidFill>
              </a:rPr>
              <a:t>Quality gates</a:t>
            </a:r>
          </a:p>
        </p:txBody>
      </p:sp>
      <p:pic>
        <p:nvPicPr>
          <p:cNvPr id="25602" name="Picture 2" descr="Image result for futurama checkbox">
            <a:extLst>
              <a:ext uri="{FF2B5EF4-FFF2-40B4-BE49-F238E27FC236}">
                <a16:creationId xmlns:a16="http://schemas.microsoft.com/office/drawing/2014/main" id="{B3476E2E-1766-4443-80F6-6B30D3179D15}"/>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3" b="1950"/>
          <a:stretch/>
        </p:blipFill>
        <p:spPr bwMode="auto">
          <a:xfrm>
            <a:off x="4871047" y="1111641"/>
            <a:ext cx="6330768"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41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futurama confused professor">
            <a:extLst>
              <a:ext uri="{FF2B5EF4-FFF2-40B4-BE49-F238E27FC236}">
                <a16:creationId xmlns:a16="http://schemas.microsoft.com/office/drawing/2014/main" id="{5A16B2E5-5D05-4A01-9DF2-EFAE99015D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5" r="9091" b="83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74" name="Rectangle 7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906EC12-6202-41F1-B12F-807B1BF70829}"/>
              </a:ext>
            </a:extLst>
          </p:cNvPr>
          <p:cNvSpPr>
            <a:spLocks noGrp="1"/>
          </p:cNvSpPr>
          <p:nvPr>
            <p:ph type="title"/>
          </p:nvPr>
        </p:nvSpPr>
        <p:spPr>
          <a:xfrm>
            <a:off x="584200" y="1006956"/>
            <a:ext cx="3412067" cy="1372177"/>
          </a:xfrm>
        </p:spPr>
        <p:txBody>
          <a:bodyPr vert="horz" lIns="91440" tIns="45720" rIns="91440" bIns="45720" rtlCol="0" anchor="ctr">
            <a:normAutofit/>
          </a:bodyPr>
          <a:lstStyle/>
          <a:p>
            <a:r>
              <a:rPr lang="en-US"/>
              <a:t>#4 Tooling (Revisited)</a:t>
            </a:r>
          </a:p>
        </p:txBody>
      </p:sp>
      <p:sp>
        <p:nvSpPr>
          <p:cNvPr id="5" name="Content Placeholder 4">
            <a:extLst>
              <a:ext uri="{FF2B5EF4-FFF2-40B4-BE49-F238E27FC236}">
                <a16:creationId xmlns:a16="http://schemas.microsoft.com/office/drawing/2014/main" id="{ADC79B7D-3AEB-473D-83AA-B6060F8B3270}"/>
              </a:ext>
            </a:extLst>
          </p:cNvPr>
          <p:cNvSpPr>
            <a:spLocks noGrp="1"/>
          </p:cNvSpPr>
          <p:nvPr>
            <p:ph idx="1"/>
          </p:nvPr>
        </p:nvSpPr>
        <p:spPr>
          <a:xfrm>
            <a:off x="581193" y="2438399"/>
            <a:ext cx="3415074" cy="3564467"/>
          </a:xfrm>
        </p:spPr>
        <p:txBody>
          <a:bodyPr anchor="t">
            <a:normAutofit/>
          </a:bodyPr>
          <a:lstStyle/>
          <a:p>
            <a:r>
              <a:rPr lang="en-AU" dirty="0">
                <a:solidFill>
                  <a:schemeClr val="bg1"/>
                </a:solidFill>
              </a:rPr>
              <a:t>New technologies and services require new security tools</a:t>
            </a:r>
          </a:p>
          <a:p>
            <a:pPr lvl="1"/>
            <a:r>
              <a:rPr lang="en-AU" dirty="0">
                <a:solidFill>
                  <a:schemeClr val="bg1"/>
                </a:solidFill>
              </a:rPr>
              <a:t>Patching versus containers</a:t>
            </a:r>
          </a:p>
          <a:p>
            <a:pPr lvl="1"/>
            <a:r>
              <a:rPr lang="en-AU" dirty="0">
                <a:solidFill>
                  <a:schemeClr val="bg1"/>
                </a:solidFill>
              </a:rPr>
              <a:t>Logging and auditing short-lived instances</a:t>
            </a:r>
          </a:p>
          <a:p>
            <a:pPr lvl="1"/>
            <a:r>
              <a:rPr lang="en-AU" dirty="0">
                <a:solidFill>
                  <a:schemeClr val="bg1"/>
                </a:solidFill>
              </a:rPr>
              <a:t>Auto-scaling and monitoring</a:t>
            </a:r>
          </a:p>
          <a:p>
            <a:pPr lvl="1"/>
            <a:r>
              <a:rPr lang="en-AU" dirty="0">
                <a:solidFill>
                  <a:schemeClr val="bg1"/>
                </a:solidFill>
              </a:rPr>
              <a:t>Serverless</a:t>
            </a:r>
          </a:p>
        </p:txBody>
      </p:sp>
    </p:spTree>
    <p:extLst>
      <p:ext uri="{BB962C8B-B14F-4D97-AF65-F5344CB8AC3E}">
        <p14:creationId xmlns:p14="http://schemas.microsoft.com/office/powerpoint/2010/main" val="670316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126825C-C353-4D81-8E07-98E05DBA1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C0ADCA04-5B25-4F5E-9F91-4EE56EC95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5DB20E88-3AE1-4383-86CB-932E77207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D44FA37E-2ADD-4392-ABF7-BEC52F566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1" name="Rectangle 80">
            <a:extLst>
              <a:ext uri="{FF2B5EF4-FFF2-40B4-BE49-F238E27FC236}">
                <a16:creationId xmlns:a16="http://schemas.microsoft.com/office/drawing/2014/main" id="{E432378E-C67B-4CF2-811E-D9AB9579E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Add CsSAST Compliance task">
            <a:extLst>
              <a:ext uri="{FF2B5EF4-FFF2-40B4-BE49-F238E27FC236}">
                <a16:creationId xmlns:a16="http://schemas.microsoft.com/office/drawing/2014/main" id="{AF7298B3-C6EE-4BC6-A637-9A959D96AE3A}"/>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25858" r="20183"/>
          <a:stretch/>
        </p:blipFill>
        <p:spPr bwMode="auto">
          <a:xfrm>
            <a:off x="446533" y="641102"/>
            <a:ext cx="3703322" cy="3465902"/>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9828843F-E496-4F5F-A941-33BE9F2EFC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3" y="453643"/>
            <a:ext cx="11298934" cy="5936922"/>
            <a:chOff x="446533" y="453643"/>
            <a:chExt cx="11298934" cy="5936922"/>
          </a:xfrm>
        </p:grpSpPr>
        <p:sp>
          <p:nvSpPr>
            <p:cNvPr id="84" name="Rectangle 83">
              <a:extLst>
                <a:ext uri="{FF2B5EF4-FFF2-40B4-BE49-F238E27FC236}">
                  <a16:creationId xmlns:a16="http://schemas.microsoft.com/office/drawing/2014/main" id="{BFD7D01C-EBFF-4843-AFB4-AAF9248C3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A2438EB3-F9AB-47D8-A3C4-1DD3D4A93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91237BAB-80E3-450D-8711-FA5DB5542D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21D5EA71-EE9A-4419-B82F-C7E2D6FBC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E8805AD-5F01-4222-818A-596B23B91717}"/>
              </a:ext>
            </a:extLst>
          </p:cNvPr>
          <p:cNvSpPr>
            <a:spLocks noGrp="1"/>
          </p:cNvSpPr>
          <p:nvPr>
            <p:ph type="title"/>
          </p:nvPr>
        </p:nvSpPr>
        <p:spPr>
          <a:xfrm>
            <a:off x="581191" y="4334837"/>
            <a:ext cx="10993549" cy="1140874"/>
          </a:xfrm>
        </p:spPr>
        <p:txBody>
          <a:bodyPr vert="horz" lIns="91440" tIns="45720" rIns="91440" bIns="45720" rtlCol="0" anchor="b">
            <a:normAutofit/>
          </a:bodyPr>
          <a:lstStyle/>
          <a:p>
            <a:pPr>
              <a:lnSpc>
                <a:spcPct val="90000"/>
              </a:lnSpc>
            </a:pPr>
            <a:r>
              <a:rPr lang="en-US" sz="3600"/>
              <a:t>Integration with Continuous Integration Platforms</a:t>
            </a:r>
          </a:p>
        </p:txBody>
      </p:sp>
      <p:pic>
        <p:nvPicPr>
          <p:cNvPr id="27652" name="Picture 4" descr="Add CxOSA Compliance task">
            <a:extLst>
              <a:ext uri="{FF2B5EF4-FFF2-40B4-BE49-F238E27FC236}">
                <a16:creationId xmlns:a16="http://schemas.microsoft.com/office/drawing/2014/main" id="{8AE7CC5D-D412-4559-9E92-134F61CDD2E3}"/>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r="-1" b="7997"/>
          <a:stretch/>
        </p:blipFill>
        <p:spPr bwMode="auto">
          <a:xfrm>
            <a:off x="4241830" y="641102"/>
            <a:ext cx="7496845" cy="346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798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Related image">
            <a:extLst>
              <a:ext uri="{FF2B5EF4-FFF2-40B4-BE49-F238E27FC236}">
                <a16:creationId xmlns:a16="http://schemas.microsoft.com/office/drawing/2014/main" id="{36B69151-DCC3-429B-B4AB-18EED070A76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6542" r="11800" b="1"/>
          <a:stretch/>
        </p:blipFill>
        <p:spPr bwMode="auto">
          <a:xfrm>
            <a:off x="446534" y="723899"/>
            <a:ext cx="7498616" cy="567690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32DE632-CA2D-40EF-A82E-62FC518DBA79}"/>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#5 Separation of Duties</a:t>
            </a:r>
          </a:p>
        </p:txBody>
      </p:sp>
      <p:grpSp>
        <p:nvGrpSpPr>
          <p:cNvPr id="83" name="Group 82">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84" name="Rectangle 83">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652467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descr="https://checkmarx.atlassian.net/wiki/download/thumbnails/29524192/Preset%20Manager.jpg?version=1&amp;modificationDate=1528720631271&amp;cacheVersion=1&amp;api=v2&amp;width=1000&amp;height=611">
            <a:extLst>
              <a:ext uri="{FF2B5EF4-FFF2-40B4-BE49-F238E27FC236}">
                <a16:creationId xmlns:a16="http://schemas.microsoft.com/office/drawing/2014/main" id="{E57A8385-3779-405B-B478-919A1378ACE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31166" y="1579683"/>
            <a:ext cx="6518800" cy="3992765"/>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3A7915-E944-4B9F-BF26-5D257BEDA8DE}"/>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#5 Separation of Duties</a:t>
            </a:r>
          </a:p>
        </p:txBody>
      </p:sp>
    </p:spTree>
    <p:extLst>
      <p:ext uri="{BB962C8B-B14F-4D97-AF65-F5344CB8AC3E}">
        <p14:creationId xmlns:p14="http://schemas.microsoft.com/office/powerpoint/2010/main" val="1150724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CDCC4F2-3014-4B4C-A4A9-176C6599778B}"/>
              </a:ext>
            </a:extLst>
          </p:cNvPr>
          <p:cNvPicPr>
            <a:picLocks noGrp="1" noChangeAspect="1"/>
          </p:cNvPicPr>
          <p:nvPr>
            <p:ph sz="half" idx="1"/>
          </p:nvPr>
        </p:nvPicPr>
        <p:blipFill rotWithShape="1">
          <a:blip r:embed="rId3"/>
          <a:srcRect t="10512" r="1" b="27978"/>
          <a:stretch/>
        </p:blipFill>
        <p:spPr>
          <a:xfrm>
            <a:off x="446534" y="723899"/>
            <a:ext cx="7498616" cy="5676901"/>
          </a:xfrm>
          <a:prstGeom prst="rect">
            <a:avLst/>
          </a:prstGeom>
        </p:spPr>
      </p:pic>
      <p:sp>
        <p:nvSpPr>
          <p:cNvPr id="22" name="Rectangle 2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886282D-0CA6-4052-B2C5-495D14F6990B}"/>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#5 Separation of Duties</a:t>
            </a:r>
          </a:p>
        </p:txBody>
      </p:sp>
      <p:grpSp>
        <p:nvGrpSpPr>
          <p:cNvPr id="24" name="Group 2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5" name="Rectangle 2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4267135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7">
            <a:extLst>
              <a:ext uri="{FF2B5EF4-FFF2-40B4-BE49-F238E27FC236}">
                <a16:creationId xmlns:a16="http://schemas.microsoft.com/office/drawing/2014/main" id="{169503E6-56D3-4999-A413-F2382B3910B0}"/>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#6 Security is not Special</a:t>
            </a:r>
          </a:p>
        </p:txBody>
      </p:sp>
      <p:sp>
        <p:nvSpPr>
          <p:cNvPr id="11" name="Content Placeholder 10">
            <a:extLst>
              <a:ext uri="{FF2B5EF4-FFF2-40B4-BE49-F238E27FC236}">
                <a16:creationId xmlns:a16="http://schemas.microsoft.com/office/drawing/2014/main" id="{1003F624-1A93-4574-B7BC-80027EA70421}"/>
              </a:ext>
            </a:extLst>
          </p:cNvPr>
          <p:cNvSpPr>
            <a:spLocks noGrp="1"/>
          </p:cNvSpPr>
          <p:nvPr>
            <p:ph sz="half" idx="2"/>
          </p:nvPr>
        </p:nvSpPr>
        <p:spPr>
          <a:xfrm>
            <a:off x="601255" y="1964168"/>
            <a:ext cx="3409782" cy="4036582"/>
          </a:xfrm>
        </p:spPr>
        <p:txBody>
          <a:bodyPr vert="horz" lIns="91440" tIns="45720" rIns="91440" bIns="45720" rtlCol="0" anchor="ctr">
            <a:normAutofit/>
          </a:bodyPr>
          <a:lstStyle/>
          <a:p>
            <a:pPr>
              <a:lnSpc>
                <a:spcPct val="90000"/>
              </a:lnSpc>
            </a:pPr>
            <a:r>
              <a:rPr lang="en-US" sz="1700" dirty="0">
                <a:solidFill>
                  <a:schemeClr val="bg1"/>
                </a:solidFill>
              </a:rPr>
              <a:t>Security is one of many metrics for software quality</a:t>
            </a:r>
          </a:p>
          <a:p>
            <a:pPr lvl="1">
              <a:lnSpc>
                <a:spcPct val="90000"/>
              </a:lnSpc>
            </a:pPr>
            <a:r>
              <a:rPr lang="en-US" sz="1700" b="1" dirty="0">
                <a:solidFill>
                  <a:schemeClr val="bg1"/>
                </a:solidFill>
              </a:rPr>
              <a:t>It’s not even the most important one</a:t>
            </a:r>
          </a:p>
          <a:p>
            <a:pPr>
              <a:lnSpc>
                <a:spcPct val="90000"/>
              </a:lnSpc>
            </a:pPr>
            <a:r>
              <a:rPr lang="en-US" sz="1700" dirty="0">
                <a:solidFill>
                  <a:schemeClr val="bg1"/>
                </a:solidFill>
              </a:rPr>
              <a:t>Don’t make security harder by making it “special”</a:t>
            </a:r>
          </a:p>
          <a:p>
            <a:pPr lvl="1">
              <a:lnSpc>
                <a:spcPct val="90000"/>
              </a:lnSpc>
            </a:pPr>
            <a:r>
              <a:rPr lang="en-US" sz="1700" dirty="0">
                <a:solidFill>
                  <a:schemeClr val="bg1"/>
                </a:solidFill>
              </a:rPr>
              <a:t>Input and output formats</a:t>
            </a:r>
          </a:p>
          <a:p>
            <a:pPr lvl="1">
              <a:lnSpc>
                <a:spcPct val="90000"/>
              </a:lnSpc>
            </a:pPr>
            <a:r>
              <a:rPr lang="en-US" sz="1700" dirty="0">
                <a:solidFill>
                  <a:schemeClr val="bg1"/>
                </a:solidFill>
              </a:rPr>
              <a:t>Unified backlog</a:t>
            </a:r>
          </a:p>
        </p:txBody>
      </p:sp>
      <p:pic>
        <p:nvPicPr>
          <p:cNvPr id="16" name="Content Placeholder 15">
            <a:extLst>
              <a:ext uri="{FF2B5EF4-FFF2-40B4-BE49-F238E27FC236}">
                <a16:creationId xmlns:a16="http://schemas.microsoft.com/office/drawing/2014/main" id="{69821D9C-EE31-4C87-9B88-7351F4163E17}"/>
              </a:ext>
            </a:extLst>
          </p:cNvPr>
          <p:cNvPicPr>
            <a:picLocks noGrp="1" noChangeAspect="1"/>
          </p:cNvPicPr>
          <p:nvPr>
            <p:ph sz="half" idx="1"/>
          </p:nvPr>
        </p:nvPicPr>
        <p:blipFill>
          <a:blip r:embed="rId3"/>
          <a:stretch>
            <a:fillRect/>
          </a:stretch>
        </p:blipFill>
        <p:spPr>
          <a:xfrm>
            <a:off x="5860056" y="1111641"/>
            <a:ext cx="4352750" cy="4655348"/>
          </a:xfrm>
          <a:prstGeom prst="rect">
            <a:avLst/>
          </a:prstGeom>
        </p:spPr>
      </p:pic>
    </p:spTree>
    <p:extLst>
      <p:ext uri="{BB962C8B-B14F-4D97-AF65-F5344CB8AC3E}">
        <p14:creationId xmlns:p14="http://schemas.microsoft.com/office/powerpoint/2010/main" val="2004115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5" name="Rectangle 144">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2A768EB-420B-4BE2-B35A-B4E17581B415}"/>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#6 Security is not Special</a:t>
            </a:r>
          </a:p>
        </p:txBody>
      </p:sp>
      <p:sp>
        <p:nvSpPr>
          <p:cNvPr id="4" name="Content Placeholder 3">
            <a:extLst>
              <a:ext uri="{FF2B5EF4-FFF2-40B4-BE49-F238E27FC236}">
                <a16:creationId xmlns:a16="http://schemas.microsoft.com/office/drawing/2014/main" id="{5CA33BDC-1FBD-4EA0-A472-08FF6D78A42F}"/>
              </a:ext>
            </a:extLst>
          </p:cNvPr>
          <p:cNvSpPr>
            <a:spLocks noGrp="1"/>
          </p:cNvSpPr>
          <p:nvPr>
            <p:ph sz="half" idx="2"/>
          </p:nvPr>
        </p:nvSpPr>
        <p:spPr>
          <a:xfrm>
            <a:off x="601255" y="1964168"/>
            <a:ext cx="3409782" cy="4036582"/>
          </a:xfrm>
        </p:spPr>
        <p:txBody>
          <a:bodyPr vert="horz" lIns="91440" tIns="45720" rIns="91440" bIns="45720" rtlCol="0" anchor="ctr">
            <a:normAutofit/>
          </a:bodyPr>
          <a:lstStyle/>
          <a:p>
            <a:pPr marL="0" indent="0"/>
            <a:r>
              <a:rPr lang="en-US" cap="all" dirty="0">
                <a:solidFill>
                  <a:schemeClr val="bg1"/>
                </a:solidFill>
              </a:rPr>
              <a:t>Provide Actionable information in an easy-to-consume format</a:t>
            </a:r>
          </a:p>
          <a:p>
            <a:pPr marL="0" indent="0"/>
            <a:r>
              <a:rPr lang="en-US" dirty="0">
                <a:solidFill>
                  <a:schemeClr val="bg1"/>
                </a:solidFill>
              </a:rPr>
              <a:t>If developers need to look at multiple places or translate things to know what needs to be done, it won’t get done or be lost in translation</a:t>
            </a:r>
          </a:p>
        </p:txBody>
      </p:sp>
      <p:pic>
        <p:nvPicPr>
          <p:cNvPr id="10244" name="Picture 4" descr="Image result for futurama translation">
            <a:extLst>
              <a:ext uri="{FF2B5EF4-FFF2-40B4-BE49-F238E27FC236}">
                <a16:creationId xmlns:a16="http://schemas.microsoft.com/office/drawing/2014/main" id="{144085FB-4461-4631-9613-8BA393FF2B3E}"/>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r="5554" b="-2"/>
          <a:stretch/>
        </p:blipFill>
        <p:spPr bwMode="auto">
          <a:xfrm>
            <a:off x="4961815" y="1111641"/>
            <a:ext cx="6149233"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990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E82E027-3B20-4788-93BD-C911607E35F2}"/>
              </a:ext>
            </a:extLst>
          </p:cNvPr>
          <p:cNvSpPr>
            <a:spLocks noGrp="1"/>
          </p:cNvSpPr>
          <p:nvPr>
            <p:ph type="title"/>
          </p:nvPr>
        </p:nvSpPr>
        <p:spPr>
          <a:xfrm>
            <a:off x="601255" y="702156"/>
            <a:ext cx="3409783" cy="1013800"/>
          </a:xfrm>
        </p:spPr>
        <p:txBody>
          <a:bodyPr>
            <a:normAutofit/>
          </a:bodyPr>
          <a:lstStyle/>
          <a:p>
            <a:pPr>
              <a:lnSpc>
                <a:spcPct val="90000"/>
              </a:lnSpc>
            </a:pPr>
            <a:r>
              <a:rPr lang="en-AU" sz="2200"/>
              <a:t>Software Development Lifecycle</a:t>
            </a:r>
          </a:p>
        </p:txBody>
      </p:sp>
      <p:sp>
        <p:nvSpPr>
          <p:cNvPr id="3" name="Content Placeholder 2">
            <a:extLst>
              <a:ext uri="{FF2B5EF4-FFF2-40B4-BE49-F238E27FC236}">
                <a16:creationId xmlns:a16="http://schemas.microsoft.com/office/drawing/2014/main" id="{DC1FCA63-7142-48AE-86C3-0B077A145C12}"/>
              </a:ext>
            </a:extLst>
          </p:cNvPr>
          <p:cNvSpPr>
            <a:spLocks noGrp="1"/>
          </p:cNvSpPr>
          <p:nvPr>
            <p:ph idx="1"/>
          </p:nvPr>
        </p:nvSpPr>
        <p:spPr>
          <a:xfrm>
            <a:off x="601255" y="1964168"/>
            <a:ext cx="3409782" cy="4036582"/>
          </a:xfrm>
        </p:spPr>
        <p:txBody>
          <a:bodyPr>
            <a:normAutofit/>
          </a:bodyPr>
          <a:lstStyle/>
          <a:p>
            <a:r>
              <a:rPr lang="en-AU" dirty="0">
                <a:solidFill>
                  <a:schemeClr val="bg1"/>
                </a:solidFill>
              </a:rPr>
              <a:t>Waterfall assumes linear flow</a:t>
            </a:r>
          </a:p>
          <a:p>
            <a:r>
              <a:rPr lang="en-AU" dirty="0">
                <a:solidFill>
                  <a:schemeClr val="bg1"/>
                </a:solidFill>
              </a:rPr>
              <a:t>Documentation outputs for each stage used as inputs for the next stage</a:t>
            </a:r>
          </a:p>
          <a:p>
            <a:r>
              <a:rPr lang="en-AU" dirty="0">
                <a:solidFill>
                  <a:schemeClr val="bg1"/>
                </a:solidFill>
              </a:rPr>
              <a:t>Security verification (typically) happens at operational handover</a:t>
            </a:r>
          </a:p>
        </p:txBody>
      </p:sp>
      <p:pic>
        <p:nvPicPr>
          <p:cNvPr id="3074" name="Picture 2" descr="Image result for software development">
            <a:extLst>
              <a:ext uri="{FF2B5EF4-FFF2-40B4-BE49-F238E27FC236}">
                <a16:creationId xmlns:a16="http://schemas.microsoft.com/office/drawing/2014/main" id="{539CF9A1-C01C-4382-AF13-22F515B43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522" y="1413375"/>
            <a:ext cx="6489819" cy="4051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421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11266" name="Picture 2" descr="https://3.bp.blogspot.com/-G7OtXhUHGGQ/VWQWY9SqBvI/AAAAAAAAA4Q/FrlAPlXdlmY/s640/Requirements-Gathering-User-Experience-UX-Project-Cartoon.jpg">
            <a:extLst>
              <a:ext uri="{FF2B5EF4-FFF2-40B4-BE49-F238E27FC236}">
                <a16:creationId xmlns:a16="http://schemas.microsoft.com/office/drawing/2014/main" id="{506F09F8-E14A-4B37-821E-9001BA7BE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455" y="599724"/>
            <a:ext cx="6980296" cy="5200321"/>
          </a:xfrm>
          <a:prstGeom prst="rect">
            <a:avLst/>
          </a:prstGeom>
          <a:noFill/>
          <a:extLst>
            <a:ext uri="{909E8E84-426E-40DD-AFC4-6F175D3DCCD1}">
              <a14:hiddenFill xmlns:a14="http://schemas.microsoft.com/office/drawing/2010/main">
                <a:solidFill>
                  <a:srgbClr val="FFFFFF"/>
                </a:solidFill>
              </a14:hiddenFill>
            </a:ext>
          </a:extLst>
        </p:spPr>
      </p:pic>
      <p:sp>
        <p:nvSpPr>
          <p:cNvPr id="143" name="Rectangle 142">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03815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Rectangle 134">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49" name="Rectangle 136">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50" name="Rectangle 138">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151" name="Rectangle 140">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43A0DFA-E695-499D-80B7-0242B36C3E0F}"/>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a:t>#7 Security Behaviour Driven Development</a:t>
            </a:r>
          </a:p>
        </p:txBody>
      </p:sp>
      <p:sp useBgFill="1">
        <p:nvSpPr>
          <p:cNvPr id="6152" name="Rectangle 142">
            <a:extLst>
              <a:ext uri="{FF2B5EF4-FFF2-40B4-BE49-F238E27FC236}">
                <a16:creationId xmlns:a16="http://schemas.microsoft.com/office/drawing/2014/main" id="{066AE2FE-036E-44DB-8A9A-8E3261C9F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3708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security bdd">
            <a:extLst>
              <a:ext uri="{FF2B5EF4-FFF2-40B4-BE49-F238E27FC236}">
                <a16:creationId xmlns:a16="http://schemas.microsoft.com/office/drawing/2014/main" id="{72910B5B-AC77-484B-9FF5-D2C54810909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3883" y="723899"/>
            <a:ext cx="9770304" cy="356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05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134">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ectangle 136">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futurama see the pattern">
            <a:extLst>
              <a:ext uri="{FF2B5EF4-FFF2-40B4-BE49-F238E27FC236}">
                <a16:creationId xmlns:a16="http://schemas.microsoft.com/office/drawing/2014/main" id="{D5A8D88D-7CA5-4058-A77D-EF76F7FCE9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7" r="2" b="2"/>
          <a:stretch/>
        </p:blipFill>
        <p:spPr bwMode="auto">
          <a:xfrm>
            <a:off x="2483239" y="643467"/>
            <a:ext cx="722552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418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s://image.slidesharecdn.com/betterdowhattheytoldyaysts2013-150518165845-lva1-app6892/95/better-do-what-they-told-ya-6-1024.jpg?cb=1431968741">
            <a:extLst>
              <a:ext uri="{FF2B5EF4-FFF2-40B4-BE49-F238E27FC236}">
                <a16:creationId xmlns:a16="http://schemas.microsoft.com/office/drawing/2014/main" id="{CE5CB5BE-CFF3-4149-B030-3072F987B6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87" b="80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7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79958C0-67DC-4F86-AA91-C9BB8923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E1B8D6-5183-4C9D-9631-F5831902A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4E3430C-D1AC-4151-9012-A5D698024220}"/>
              </a:ext>
            </a:extLst>
          </p:cNvPr>
          <p:cNvSpPr>
            <a:spLocks noGrp="1"/>
          </p:cNvSpPr>
          <p:nvPr>
            <p:ph type="title"/>
          </p:nvPr>
        </p:nvSpPr>
        <p:spPr>
          <a:xfrm>
            <a:off x="446533" y="1507414"/>
            <a:ext cx="7628209" cy="3703320"/>
          </a:xfrm>
        </p:spPr>
        <p:txBody>
          <a:bodyPr vert="horz" lIns="91440" tIns="45720" rIns="91440" bIns="45720" rtlCol="0" anchor="b">
            <a:normAutofit/>
          </a:bodyPr>
          <a:lstStyle/>
          <a:p>
            <a:r>
              <a:rPr lang="en-US" sz="5400">
                <a:solidFill>
                  <a:srgbClr val="FFFFFF"/>
                </a:solidFill>
              </a:rPr>
              <a:t>Adversarial Modelling != Adversarial Relationship</a:t>
            </a:r>
          </a:p>
        </p:txBody>
      </p:sp>
      <p:sp>
        <p:nvSpPr>
          <p:cNvPr id="3" name="Text Placeholder 2">
            <a:extLst>
              <a:ext uri="{FF2B5EF4-FFF2-40B4-BE49-F238E27FC236}">
                <a16:creationId xmlns:a16="http://schemas.microsoft.com/office/drawing/2014/main" id="{0B965048-F541-4B8A-9B39-93F1ADD943F6}"/>
              </a:ext>
            </a:extLst>
          </p:cNvPr>
          <p:cNvSpPr>
            <a:spLocks noGrp="1"/>
          </p:cNvSpPr>
          <p:nvPr>
            <p:ph type="body" idx="1"/>
          </p:nvPr>
        </p:nvSpPr>
        <p:spPr>
          <a:xfrm>
            <a:off x="8184641" y="1507414"/>
            <a:ext cx="3546077" cy="3703320"/>
          </a:xfrm>
          <a:ln w="57150">
            <a:noFill/>
          </a:ln>
        </p:spPr>
        <p:txBody>
          <a:bodyPr vert="horz" lIns="91440" tIns="45720" rIns="91440" bIns="45720" rtlCol="0" anchor="b">
            <a:normAutofit/>
          </a:bodyPr>
          <a:lstStyle/>
          <a:p>
            <a:r>
              <a:rPr lang="en-US" sz="2400">
                <a:solidFill>
                  <a:srgbClr val="FFFFFF">
                    <a:alpha val="70000"/>
                  </a:srgbClr>
                </a:solidFill>
              </a:rPr>
              <a:t>Security assurance should not be an enemy of software development teams</a:t>
            </a:r>
          </a:p>
        </p:txBody>
      </p:sp>
      <p:sp>
        <p:nvSpPr>
          <p:cNvPr id="20" name="Rectangle 19">
            <a:extLst>
              <a:ext uri="{FF2B5EF4-FFF2-40B4-BE49-F238E27FC236}">
                <a16:creationId xmlns:a16="http://schemas.microsoft.com/office/drawing/2014/main" id="{85AA17EB-F169-483D-AF02-A7EC2B2D9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259649"/>
            <a:ext cx="7628209"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93E18B0-6B75-4819-8AF4-203AD4E0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4640" y="6259649"/>
            <a:ext cx="3546077" cy="111654"/>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85681753"/>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2" name="Picture 1" descr="A screenshot of a cell phone&#10;&#10;Description automatically generated">
            <a:extLst>
              <a:ext uri="{FF2B5EF4-FFF2-40B4-BE49-F238E27FC236}">
                <a16:creationId xmlns:a16="http://schemas.microsoft.com/office/drawing/2014/main" id="{C70FB21C-67CB-4C3C-9679-3347FE0DC6D6}"/>
              </a:ext>
            </a:extLst>
          </p:cNvPr>
          <p:cNvPicPr>
            <a:picLocks noChangeAspect="1"/>
          </p:cNvPicPr>
          <p:nvPr/>
        </p:nvPicPr>
        <p:blipFill>
          <a:blip r:embed="rId3"/>
          <a:stretch>
            <a:fillRect/>
          </a:stretch>
        </p:blipFill>
        <p:spPr>
          <a:xfrm>
            <a:off x="1585659" y="599724"/>
            <a:ext cx="9013888" cy="5200321"/>
          </a:xfrm>
          <a:prstGeom prst="rect">
            <a:avLst/>
          </a:prstGeom>
        </p:spPr>
      </p:pic>
      <p:sp>
        <p:nvSpPr>
          <p:cNvPr id="15" name="Rectangle 14">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Rectangle: Rounded Corners 2">
            <a:extLst>
              <a:ext uri="{FF2B5EF4-FFF2-40B4-BE49-F238E27FC236}">
                <a16:creationId xmlns:a16="http://schemas.microsoft.com/office/drawing/2014/main" id="{95D99E2F-92E8-4DBB-88B1-08F219CEA6CC}"/>
              </a:ext>
            </a:extLst>
          </p:cNvPr>
          <p:cNvSpPr/>
          <p:nvPr/>
        </p:nvSpPr>
        <p:spPr>
          <a:xfrm>
            <a:off x="1592453" y="1592665"/>
            <a:ext cx="8963340" cy="21503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45381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a:extLst>
              <a:ext uri="{FF2B5EF4-FFF2-40B4-BE49-F238E27FC236}">
                <a16:creationId xmlns:a16="http://schemas.microsoft.com/office/drawing/2014/main" id="{7B648698-2146-4B94-B4BD-91647E402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404" y="643466"/>
            <a:ext cx="7987192" cy="5571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DF357D5-6677-4283-887F-056006284968}"/>
              </a:ext>
            </a:extLst>
          </p:cNvPr>
          <p:cNvSpPr/>
          <p:nvPr/>
        </p:nvSpPr>
        <p:spPr>
          <a:xfrm>
            <a:off x="2491990" y="4747846"/>
            <a:ext cx="7129307" cy="12158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63620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1" name="Rectangle 72">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9218" name="Picture 2" descr="Shared_Responsibility_Model_V2">
            <a:extLst>
              <a:ext uri="{FF2B5EF4-FFF2-40B4-BE49-F238E27FC236}">
                <a16:creationId xmlns:a16="http://schemas.microsoft.com/office/drawing/2014/main" id="{D395CDF3-E01E-4628-942D-0839CBEF4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52" y="599724"/>
            <a:ext cx="9498303" cy="5200321"/>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12058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5E22EDAF-5B6B-4EDA-874A-D2323A563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47093E9-0FF5-4C8A-87CA-1A77A8A8A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1531B9EF-E1F9-40FE-9CC0-C4C5F7025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A8457049-EBE6-4D4A-9603-74419DBBE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8196" name="Picture 4" descr="Related image">
            <a:extLst>
              <a:ext uri="{FF2B5EF4-FFF2-40B4-BE49-F238E27FC236}">
                <a16:creationId xmlns:a16="http://schemas.microsoft.com/office/drawing/2014/main" id="{CAE3CD19-A145-4820-BBDF-BC449964DF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81" r="-1" b="17934"/>
          <a:stretch/>
        </p:blipFill>
        <p:spPr bwMode="auto">
          <a:xfrm>
            <a:off x="446532" y="599724"/>
            <a:ext cx="11292143" cy="5200321"/>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D54EC586-DBC6-420F-A910-59AC50AB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30115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Image result for futurama lazy">
            <a:extLst>
              <a:ext uri="{FF2B5EF4-FFF2-40B4-BE49-F238E27FC236}">
                <a16:creationId xmlns:a16="http://schemas.microsoft.com/office/drawing/2014/main" id="{1E3F19A1-AD99-4153-8CE1-9BCBE1A22C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79" b="192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A9572E4-DAD1-4DEF-91E2-5B8D067B7DE6}"/>
              </a:ext>
            </a:extLst>
          </p:cNvPr>
          <p:cNvSpPr/>
          <p:nvPr/>
        </p:nvSpPr>
        <p:spPr>
          <a:xfrm>
            <a:off x="4241165" y="495440"/>
            <a:ext cx="3709670" cy="923330"/>
          </a:xfrm>
          <a:prstGeom prst="rect">
            <a:avLst/>
          </a:prstGeom>
          <a:noFill/>
        </p:spPr>
        <p:txBody>
          <a:bodyPr wrap="none" lIns="91440" tIns="45720" rIns="91440" bIns="45720">
            <a:spAutoFit/>
            <a:scene3d>
              <a:camera prst="obliqueTopRight"/>
              <a:lightRig rig="threePt" dir="t"/>
            </a:scene3d>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Questions?</a:t>
            </a:r>
          </a:p>
        </p:txBody>
      </p:sp>
    </p:spTree>
    <p:extLst>
      <p:ext uri="{BB962C8B-B14F-4D97-AF65-F5344CB8AC3E}">
        <p14:creationId xmlns:p14="http://schemas.microsoft.com/office/powerpoint/2010/main" val="116316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7690BD8-5B3D-44FA-9B16-FF3F71A83EBA}"/>
              </a:ext>
            </a:extLst>
          </p:cNvPr>
          <p:cNvSpPr>
            <a:spLocks noGrp="1"/>
          </p:cNvSpPr>
          <p:nvPr>
            <p:ph type="title" idx="4294967295"/>
          </p:nvPr>
        </p:nvSpPr>
        <p:spPr>
          <a:xfrm>
            <a:off x="581191" y="723901"/>
            <a:ext cx="10993549" cy="1428750"/>
          </a:xfrm>
        </p:spPr>
        <p:txBody>
          <a:bodyPr vert="horz" lIns="91440" tIns="45720" rIns="91440" bIns="45720" rtlCol="0" anchor="b">
            <a:normAutofit/>
          </a:bodyPr>
          <a:lstStyle/>
          <a:p>
            <a:r>
              <a:rPr lang="en-US" sz="3600">
                <a:solidFill>
                  <a:schemeClr val="accent1"/>
                </a:solidFill>
              </a:rPr>
              <a:t>Security Touchpoints</a:t>
            </a:r>
          </a:p>
        </p:txBody>
      </p:sp>
      <p:pic>
        <p:nvPicPr>
          <p:cNvPr id="18434" name="Picture 2" descr="Image result for security touchpoints">
            <a:extLst>
              <a:ext uri="{FF2B5EF4-FFF2-40B4-BE49-F238E27FC236}">
                <a16:creationId xmlns:a16="http://schemas.microsoft.com/office/drawing/2014/main" id="{00A15C0C-3620-4851-9149-7F5149ADDC84}"/>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635457" y="2790605"/>
            <a:ext cx="10916463" cy="2979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67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logo&#10;&#10;Description automatically generated">
            <a:extLst>
              <a:ext uri="{FF2B5EF4-FFF2-40B4-BE49-F238E27FC236}">
                <a16:creationId xmlns:a16="http://schemas.microsoft.com/office/drawing/2014/main" id="{51F29677-1AEA-46BC-A7BA-DB0E1829E59C}"/>
              </a:ext>
            </a:extLst>
          </p:cNvPr>
          <p:cNvPicPr>
            <a:picLocks noChangeAspect="1"/>
          </p:cNvPicPr>
          <p:nvPr/>
        </p:nvPicPr>
        <p:blipFill>
          <a:blip r:embed="rId3"/>
          <a:stretch>
            <a:fillRect/>
          </a:stretch>
        </p:blipFill>
        <p:spPr>
          <a:xfrm>
            <a:off x="2344440" y="643467"/>
            <a:ext cx="7503119" cy="5571066"/>
          </a:xfrm>
          <a:prstGeom prst="rect">
            <a:avLst/>
          </a:prstGeom>
        </p:spPr>
      </p:pic>
    </p:spTree>
    <p:extLst>
      <p:ext uri="{BB962C8B-B14F-4D97-AF65-F5344CB8AC3E}">
        <p14:creationId xmlns:p14="http://schemas.microsoft.com/office/powerpoint/2010/main" val="2259141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futurama">
            <a:extLst>
              <a:ext uri="{FF2B5EF4-FFF2-40B4-BE49-F238E27FC236}">
                <a16:creationId xmlns:a16="http://schemas.microsoft.com/office/drawing/2014/main" id="{6B522016-F8B4-4AB9-A297-0D425CAE71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8" r="9091" b="806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6149" name="Group 7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74" name="Rectangle 7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E361589-9AC3-479A-8990-8793A529C5C4}"/>
              </a:ext>
            </a:extLst>
          </p:cNvPr>
          <p:cNvSpPr>
            <a:spLocks noGrp="1"/>
          </p:cNvSpPr>
          <p:nvPr>
            <p:ph type="title"/>
          </p:nvPr>
        </p:nvSpPr>
        <p:spPr>
          <a:xfrm>
            <a:off x="584200" y="1006956"/>
            <a:ext cx="3412067" cy="1372177"/>
          </a:xfrm>
        </p:spPr>
        <p:txBody>
          <a:bodyPr anchor="ctr">
            <a:normAutofit/>
          </a:bodyPr>
          <a:lstStyle/>
          <a:p>
            <a:r>
              <a:rPr lang="en-AU" dirty="0"/>
              <a:t>Penetration Testing</a:t>
            </a:r>
          </a:p>
        </p:txBody>
      </p:sp>
      <p:sp>
        <p:nvSpPr>
          <p:cNvPr id="3" name="Content Placeholder 2">
            <a:extLst>
              <a:ext uri="{FF2B5EF4-FFF2-40B4-BE49-F238E27FC236}">
                <a16:creationId xmlns:a16="http://schemas.microsoft.com/office/drawing/2014/main" id="{0856E9C2-FB2C-406E-9D77-A90C7E595182}"/>
              </a:ext>
            </a:extLst>
          </p:cNvPr>
          <p:cNvSpPr>
            <a:spLocks noGrp="1"/>
          </p:cNvSpPr>
          <p:nvPr>
            <p:ph idx="1"/>
          </p:nvPr>
        </p:nvSpPr>
        <p:spPr>
          <a:xfrm>
            <a:off x="581193" y="2438399"/>
            <a:ext cx="3415074" cy="3564467"/>
          </a:xfrm>
        </p:spPr>
        <p:txBody>
          <a:bodyPr>
            <a:normAutofit/>
          </a:bodyPr>
          <a:lstStyle/>
          <a:p>
            <a:r>
              <a:rPr lang="en-AU" dirty="0">
                <a:solidFill>
                  <a:schemeClr val="bg1"/>
                </a:solidFill>
              </a:rPr>
              <a:t>Convenient one-size-fits-all solution for software security assurance in waterfall scenarios</a:t>
            </a:r>
          </a:p>
          <a:p>
            <a:pPr lvl="1"/>
            <a:r>
              <a:rPr lang="en-AU" dirty="0">
                <a:solidFill>
                  <a:schemeClr val="bg1"/>
                </a:solidFill>
              </a:rPr>
              <a:t>Separation of duties</a:t>
            </a:r>
          </a:p>
          <a:p>
            <a:pPr lvl="1"/>
            <a:r>
              <a:rPr lang="en-AU" dirty="0">
                <a:solidFill>
                  <a:schemeClr val="bg1"/>
                </a:solidFill>
              </a:rPr>
              <a:t>Easily outsourced</a:t>
            </a:r>
          </a:p>
          <a:p>
            <a:pPr lvl="1"/>
            <a:r>
              <a:rPr lang="en-AU" dirty="0">
                <a:solidFill>
                  <a:schemeClr val="bg1"/>
                </a:solidFill>
              </a:rPr>
              <a:t>Hooks nicely to operational handover</a:t>
            </a:r>
          </a:p>
        </p:txBody>
      </p:sp>
    </p:spTree>
    <p:extLst>
      <p:ext uri="{BB962C8B-B14F-4D97-AF65-F5344CB8AC3E}">
        <p14:creationId xmlns:p14="http://schemas.microsoft.com/office/powerpoint/2010/main" val="3740103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software development">
            <a:extLst>
              <a:ext uri="{FF2B5EF4-FFF2-40B4-BE49-F238E27FC236}">
                <a16:creationId xmlns:a16="http://schemas.microsoft.com/office/drawing/2014/main" id="{F3728D41-0BEF-45B3-8CEB-9D4ED0155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31" y="1574148"/>
            <a:ext cx="6489819" cy="405188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futurama weapons">
            <a:extLst>
              <a:ext uri="{FF2B5EF4-FFF2-40B4-BE49-F238E27FC236}">
                <a16:creationId xmlns:a16="http://schemas.microsoft.com/office/drawing/2014/main" id="{DDB490C3-0111-4AD6-99C2-5C2203670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960" y="2533650"/>
            <a:ext cx="3190875" cy="179070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76C5C87E-27FC-4EC1-89F4-94E45C26FEB5}"/>
              </a:ext>
            </a:extLst>
          </p:cNvPr>
          <p:cNvSpPr/>
          <p:nvPr/>
        </p:nvSpPr>
        <p:spPr>
          <a:xfrm>
            <a:off x="6414104" y="3099917"/>
            <a:ext cx="1589407" cy="9093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269EA0EC-5175-4A20-8213-B3A7CB263E3D}"/>
              </a:ext>
            </a:extLst>
          </p:cNvPr>
          <p:cNvSpPr txBox="1"/>
          <p:nvPr/>
        </p:nvSpPr>
        <p:spPr>
          <a:xfrm>
            <a:off x="8165960" y="4324350"/>
            <a:ext cx="3190875" cy="369332"/>
          </a:xfrm>
          <a:prstGeom prst="rect">
            <a:avLst/>
          </a:prstGeom>
          <a:noFill/>
        </p:spPr>
        <p:txBody>
          <a:bodyPr wrap="square" rtlCol="0">
            <a:spAutoFit/>
          </a:bodyPr>
          <a:lstStyle/>
          <a:p>
            <a:pPr algn="ctr"/>
            <a:r>
              <a:rPr lang="en-AU" b="1" dirty="0">
                <a:latin typeface="Consolas" panose="020B0609020204030204" pitchFamily="49" charset="0"/>
              </a:rPr>
              <a:t>&lt;insert </a:t>
            </a:r>
            <a:r>
              <a:rPr lang="en-AU" b="1" dirty="0" err="1">
                <a:latin typeface="Consolas" panose="020B0609020204030204" pitchFamily="49" charset="0"/>
              </a:rPr>
              <a:t>pentest</a:t>
            </a:r>
            <a:r>
              <a:rPr lang="en-AU" b="1" dirty="0">
                <a:latin typeface="Consolas" panose="020B0609020204030204" pitchFamily="49" charset="0"/>
              </a:rPr>
              <a:t> here&gt;</a:t>
            </a:r>
          </a:p>
        </p:txBody>
      </p:sp>
    </p:spTree>
    <p:extLst>
      <p:ext uri="{BB962C8B-B14F-4D97-AF65-F5344CB8AC3E}">
        <p14:creationId xmlns:p14="http://schemas.microsoft.com/office/powerpoint/2010/main" val="735612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sign with white text&#10;&#10;Description automatically generated">
            <a:extLst>
              <a:ext uri="{FF2B5EF4-FFF2-40B4-BE49-F238E27FC236}">
                <a16:creationId xmlns:a16="http://schemas.microsoft.com/office/drawing/2014/main" id="{E48374C0-6AC1-4397-A31E-D6DCB69D76B3}"/>
              </a:ext>
            </a:extLst>
          </p:cNvPr>
          <p:cNvPicPr>
            <a:picLocks noChangeAspect="1"/>
          </p:cNvPicPr>
          <p:nvPr/>
        </p:nvPicPr>
        <p:blipFill>
          <a:blip r:embed="rId3"/>
          <a:stretch>
            <a:fillRect/>
          </a:stretch>
        </p:blipFill>
        <p:spPr>
          <a:xfrm>
            <a:off x="1033853" y="1208531"/>
            <a:ext cx="6313425" cy="4735069"/>
          </a:xfrm>
          <a:prstGeom prst="rect">
            <a:avLst/>
          </a:prstGeom>
        </p:spPr>
      </p:pic>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7D5708A7-EE51-4A5A-8D50-F0C0779CC269}"/>
              </a:ext>
            </a:extLst>
          </p:cNvPr>
          <p:cNvSpPr>
            <a:spLocks noGrp="1"/>
          </p:cNvSpPr>
          <p:nvPr>
            <p:ph type="title"/>
          </p:nvPr>
        </p:nvSpPr>
        <p:spPr>
          <a:xfrm>
            <a:off x="8296275" y="1419225"/>
            <a:ext cx="3081576" cy="2085869"/>
          </a:xfrm>
        </p:spPr>
        <p:txBody>
          <a:bodyPr vert="horz" lIns="91440" tIns="45720" rIns="91440" bIns="45720" rtlCol="0" anchor="b">
            <a:normAutofit fontScale="90000"/>
          </a:bodyPr>
          <a:lstStyle/>
          <a:p>
            <a:r>
              <a:rPr lang="en-US" sz="3600" dirty="0">
                <a:solidFill>
                  <a:srgbClr val="FFFFFF"/>
                </a:solidFill>
              </a:rPr>
              <a:t>What are the issues with this approach?</a:t>
            </a:r>
          </a:p>
        </p:txBody>
      </p:sp>
    </p:spTree>
    <p:extLst>
      <p:ext uri="{BB962C8B-B14F-4D97-AF65-F5344CB8AC3E}">
        <p14:creationId xmlns:p14="http://schemas.microsoft.com/office/powerpoint/2010/main" val="115845444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BC12AA-1C15-4500-BC9C-8EE83A441DE9}">
  <ds:schemaRefs>
    <ds:schemaRef ds:uri="http://schemas.microsoft.com/office/2006/documentManagement/types"/>
    <ds:schemaRef ds:uri="http://purl.org/dc/elements/1.1/"/>
    <ds:schemaRef ds:uri="http://purl.org/dc/dcmitype/"/>
    <ds:schemaRef ds:uri="http://schemas.microsoft.com/office/2006/metadata/properties"/>
    <ds:schemaRef ds:uri="http://purl.org/dc/terms/"/>
    <ds:schemaRef ds:uri="16c05727-aa75-4e4a-9b5f-8a80a1165891"/>
    <ds:schemaRef ds:uri="http://schemas.microsoft.com/office/infopath/2007/PartnerControls"/>
    <ds:schemaRef ds:uri="http://schemas.openxmlformats.org/package/2006/metadata/core-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0CF3B2-1F0F-4FC5-8002-3E4869ABA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2422</Words>
  <Application>Microsoft Office PowerPoint</Application>
  <PresentationFormat>Widescreen</PresentationFormat>
  <Paragraphs>155</Paragraphs>
  <Slides>49</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Consolas</vt:lpstr>
      <vt:lpstr>Gill Sans MT</vt:lpstr>
      <vt:lpstr>Wingdings 2</vt:lpstr>
      <vt:lpstr>Dividend</vt:lpstr>
      <vt:lpstr>Speeding up Secure Software Development</vt:lpstr>
      <vt:lpstr>$ whoami</vt:lpstr>
      <vt:lpstr>What is the problem with “traditional” software security assurance?</vt:lpstr>
      <vt:lpstr>Software Development Lifecycle</vt:lpstr>
      <vt:lpstr>Security Touchpoints</vt:lpstr>
      <vt:lpstr>PowerPoint Presentation</vt:lpstr>
      <vt:lpstr>Penetration Testing</vt:lpstr>
      <vt:lpstr>PowerPoint Presentation</vt:lpstr>
      <vt:lpstr>What are the issues with this approach?</vt:lpstr>
      <vt:lpstr>#1 Silo Culture</vt:lpstr>
      <vt:lpstr>#1 Silo Culture</vt:lpstr>
      <vt:lpstr>OSSTMM TL;DR</vt:lpstr>
      <vt:lpstr>#2 Reporting security Findings</vt:lpstr>
      <vt:lpstr>Typical User Story</vt:lpstr>
      <vt:lpstr>Typical pentest Finding</vt:lpstr>
      <vt:lpstr>Wait a minute…</vt:lpstr>
      <vt:lpstr>#3 Tooling</vt:lpstr>
      <vt:lpstr>Developers do not have Burp</vt:lpstr>
      <vt:lpstr>Security Staff (usually) does not have IDEs</vt:lpstr>
      <vt:lpstr>Sure, it might not be ideal but it works…</vt:lpstr>
      <vt:lpstr>PowerPoint Presentation</vt:lpstr>
      <vt:lpstr>PowerPoint Presentation</vt:lpstr>
      <vt:lpstr>PowerPoint Presentation</vt:lpstr>
      <vt:lpstr>DevOps Stacks are ridiculously complex</vt:lpstr>
      <vt:lpstr>PowerPoint Presentation</vt:lpstr>
      <vt:lpstr>DevOps and security often Clash</vt:lpstr>
      <vt:lpstr>Re: Security Touchpoints</vt:lpstr>
      <vt:lpstr>DevOps Answer: Automation</vt:lpstr>
      <vt:lpstr>Build Pipelines and Continuous Integration</vt:lpstr>
      <vt:lpstr>Which security controls to add to your pipeline?</vt:lpstr>
      <vt:lpstr>#4 Tooling (revisited)</vt:lpstr>
      <vt:lpstr>#4 Tooling (Revisited)</vt:lpstr>
      <vt:lpstr>#4 Tooling (Revisited)</vt:lpstr>
      <vt:lpstr>Integration with Continuous Integration Platforms</vt:lpstr>
      <vt:lpstr>#5 Separation of Duties</vt:lpstr>
      <vt:lpstr>#5 Separation of Duties</vt:lpstr>
      <vt:lpstr>#5 Separation of Duties</vt:lpstr>
      <vt:lpstr>#6 Security is not Special</vt:lpstr>
      <vt:lpstr>#6 Security is not Special</vt:lpstr>
      <vt:lpstr>PowerPoint Presentation</vt:lpstr>
      <vt:lpstr>#7 Security Behaviour Driven Development</vt:lpstr>
      <vt:lpstr>PowerPoint Presentation</vt:lpstr>
      <vt:lpstr>PowerPoint Presentation</vt:lpstr>
      <vt:lpstr>Adversarial Modelling != Adversarial Relationship</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2019-03-06T04:06:34Z</dcterms:created>
  <dcterms:modified xsi:type="dcterms:W3CDTF">2019-03-06T05:08:49Z</dcterms:modified>
</cp:coreProperties>
</file>